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Default Extension="gif" ContentType="image/gif"/>
  <Default Extension="vml" ContentType="application/vnd.openxmlformats-officedocument.vmlDrawing"/>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25"/>
  </p:notesMasterIdLst>
  <p:sldIdLst>
    <p:sldId id="256" r:id="rId2"/>
    <p:sldId id="280" r:id="rId3"/>
    <p:sldId id="257" r:id="rId4"/>
    <p:sldId id="258" r:id="rId5"/>
    <p:sldId id="260" r:id="rId6"/>
    <p:sldId id="271" r:id="rId7"/>
    <p:sldId id="261" r:id="rId8"/>
    <p:sldId id="270" r:id="rId9"/>
    <p:sldId id="262" r:id="rId10"/>
    <p:sldId id="263" r:id="rId11"/>
    <p:sldId id="264" r:id="rId12"/>
    <p:sldId id="265" r:id="rId13"/>
    <p:sldId id="272" r:id="rId14"/>
    <p:sldId id="273" r:id="rId15"/>
    <p:sldId id="267" r:id="rId16"/>
    <p:sldId id="268" r:id="rId17"/>
    <p:sldId id="269" r:id="rId18"/>
    <p:sldId id="275" r:id="rId19"/>
    <p:sldId id="276" r:id="rId20"/>
    <p:sldId id="277" r:id="rId21"/>
    <p:sldId id="278" r:id="rId22"/>
    <p:sldId id="274" r:id="rId23"/>
    <p:sldId id="279"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42" autoAdjust="0"/>
    <p:restoredTop sz="88400" autoAdjust="0"/>
  </p:normalViewPr>
  <p:slideViewPr>
    <p:cSldViewPr>
      <p:cViewPr varScale="1">
        <p:scale>
          <a:sx n="69" d="100"/>
          <a:sy n="69" d="100"/>
        </p:scale>
        <p:origin x="-119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7DE537-70F9-4B6A-B6D0-9AE5A3515EBB}" type="datetimeFigureOut">
              <a:rPr lang="en-US" smtClean="0"/>
              <a:pPr/>
              <a:t>4/25/2009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116498-30FD-479F-8BCC-96F5CEFFC5E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kern="1200" dirty="0" smtClean="0">
                <a:solidFill>
                  <a:schemeClr val="tx1"/>
                </a:solidFill>
                <a:latin typeface="+mn-lt"/>
                <a:ea typeface="+mn-ea"/>
                <a:cs typeface="+mn-cs"/>
              </a:rPr>
              <a:t>The </a:t>
            </a:r>
            <a:r>
              <a:rPr lang="en-US" sz="1000" kern="1200" dirty="0" err="1" smtClean="0">
                <a:solidFill>
                  <a:schemeClr val="tx1"/>
                </a:solidFill>
                <a:latin typeface="+mn-lt"/>
                <a:ea typeface="+mn-ea"/>
                <a:cs typeface="+mn-cs"/>
              </a:rPr>
              <a:t>bioretention</a:t>
            </a:r>
            <a:r>
              <a:rPr lang="en-US" sz="1000" kern="1200" dirty="0" smtClean="0">
                <a:solidFill>
                  <a:schemeClr val="tx1"/>
                </a:solidFill>
                <a:latin typeface="+mn-lt"/>
                <a:ea typeface="+mn-ea"/>
                <a:cs typeface="+mn-cs"/>
              </a:rPr>
              <a:t> concept is based on the hydrologic function of forest habitat, in which the forest produces a spongy litter layer that soaks up water and allows it to slowly penetrate the soil layer. The site for the rain garden should be placed strategically to intercept water runoff</a:t>
            </a:r>
            <a:r>
              <a:rPr lang="en-US" dirty="0" smtClean="0"/>
              <a:t>.</a:t>
            </a:r>
            <a:endParaRPr lang="en-US" dirty="0"/>
          </a:p>
        </p:txBody>
      </p:sp>
      <p:sp>
        <p:nvSpPr>
          <p:cNvPr id="4" name="Slide Number Placeholder 3"/>
          <p:cNvSpPr>
            <a:spLocks noGrp="1"/>
          </p:cNvSpPr>
          <p:nvPr>
            <p:ph type="sldNum" sz="quarter" idx="10"/>
          </p:nvPr>
        </p:nvSpPr>
        <p:spPr/>
        <p:txBody>
          <a:bodyPr/>
          <a:lstStyle/>
          <a:p>
            <a:fld id="{F5116498-30FD-479F-8BCC-96F5CEFFC5E7}"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 nutrient removal or "filtering" process takes place as the water comes in contact with the soil and the roots of the trees, shrubs,  and vegetation. This process accounts for the improved water quality. The first flush of rain water is </a:t>
            </a:r>
            <a:r>
              <a:rPr lang="en-US" sz="1200" kern="1200" dirty="0" err="1" smtClean="0">
                <a:solidFill>
                  <a:schemeClr val="tx1"/>
                </a:solidFill>
                <a:latin typeface="+mn-lt"/>
                <a:ea typeface="+mn-ea"/>
                <a:cs typeface="+mn-cs"/>
              </a:rPr>
              <a:t>ponded</a:t>
            </a:r>
            <a:r>
              <a:rPr lang="en-US" sz="1200" kern="1200" dirty="0" smtClean="0">
                <a:solidFill>
                  <a:schemeClr val="tx1"/>
                </a:solidFill>
                <a:latin typeface="+mn-lt"/>
                <a:ea typeface="+mn-ea"/>
                <a:cs typeface="+mn-cs"/>
              </a:rPr>
              <a:t> in the depression of the rain garden, and contains the highest concentration of materials washed off impervious surfaces such as roofs, roads, and parking lots.</a:t>
            </a:r>
          </a:p>
          <a:p>
            <a:endParaRPr lang="en-US" dirty="0"/>
          </a:p>
        </p:txBody>
      </p:sp>
      <p:sp>
        <p:nvSpPr>
          <p:cNvPr id="4" name="Slide Number Placeholder 3"/>
          <p:cNvSpPr>
            <a:spLocks noGrp="1"/>
          </p:cNvSpPr>
          <p:nvPr>
            <p:ph type="sldNum" sz="quarter" idx="10"/>
          </p:nvPr>
        </p:nvSpPr>
        <p:spPr/>
        <p:txBody>
          <a:bodyPr/>
          <a:lstStyle/>
          <a:p>
            <a:fld id="{F5116498-30FD-479F-8BCC-96F5CEFFC5E7}" type="slidenum">
              <a:rPr lang="en-US" smtClean="0"/>
              <a:pPr/>
              <a:t>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Mulch/Organic Layer</a:t>
            </a:r>
          </a:p>
          <a:p>
            <a:r>
              <a:rPr lang="en-US" sz="1200" kern="1200" dirty="0" smtClean="0">
                <a:solidFill>
                  <a:schemeClr val="tx1"/>
                </a:solidFill>
                <a:latin typeface="+mn-lt"/>
                <a:ea typeface="+mn-ea"/>
                <a:cs typeface="+mn-cs"/>
              </a:rPr>
              <a:t>This material provides for the decomposition of organic material, and also plays an important role in the removal of metals. Shredded hardwood mulch is the preferred choice, since it allows for maximum surface area for binding and resists flotation/washout.</a:t>
            </a:r>
          </a:p>
          <a:p>
            <a:r>
              <a:rPr lang="en-US" sz="1200" b="1" kern="1200" dirty="0" smtClean="0">
                <a:solidFill>
                  <a:schemeClr val="tx1"/>
                </a:solidFill>
                <a:latin typeface="+mn-lt"/>
                <a:ea typeface="+mn-ea"/>
                <a:cs typeface="+mn-cs"/>
              </a:rPr>
              <a:t>Planting Soil</a:t>
            </a:r>
          </a:p>
          <a:p>
            <a:r>
              <a:rPr lang="en-US" sz="1200" kern="1200" dirty="0" smtClean="0">
                <a:solidFill>
                  <a:schemeClr val="tx1"/>
                </a:solidFill>
                <a:latin typeface="+mn-lt"/>
                <a:ea typeface="+mn-ea"/>
                <a:cs typeface="+mn-cs"/>
              </a:rPr>
              <a:t>Organic matter in the form of leaf mulch (20%) blended into a sandy soil (50%) with and about 30% top soil. The planting soil mixture provides a source of water and nutrients for the plants to sustain growth. Clay particles adsorb heavy metals, hydrocarbons and other pollutants</a:t>
            </a: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5116498-30FD-479F-8BCC-96F5CEFFC5E7}" type="slidenum">
              <a:rPr lang="en-US" smtClean="0"/>
              <a:pPr/>
              <a:t>13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Highly functional for protecting WQ- should also be an attractive</a:t>
            </a:r>
            <a:r>
              <a:rPr lang="en-US" baseline="0" dirty="0" smtClean="0"/>
              <a:t> part of your yard and neighborhood.</a:t>
            </a:r>
            <a:r>
              <a:rPr lang="en-US" sz="1200" kern="1200" dirty="0" smtClean="0">
                <a:solidFill>
                  <a:schemeClr val="tx1"/>
                </a:solidFill>
                <a:latin typeface="+mn-lt"/>
                <a:ea typeface="+mn-ea"/>
                <a:cs typeface="+mn-cs"/>
              </a:rPr>
              <a:t> A planting plan design should include species that tolerate extremes. There will be periods of water inundation and very dry periods. Most riparian plant species will do well in rain gardens. The choice of species should include plants that mimic forest habitat and have an aesthetic landscape value such as flowers, berries, interesting leaves or bark. Groundcovers, perennials shrubs, and trees should be incorporated into the planting design</a:t>
            </a:r>
            <a:endParaRPr lang="en-US" dirty="0"/>
          </a:p>
        </p:txBody>
      </p:sp>
      <p:sp>
        <p:nvSpPr>
          <p:cNvPr id="4" name="Slide Number Placeholder 3"/>
          <p:cNvSpPr>
            <a:spLocks noGrp="1"/>
          </p:cNvSpPr>
          <p:nvPr>
            <p:ph type="sldNum" sz="quarter" idx="10"/>
          </p:nvPr>
        </p:nvSpPr>
        <p:spPr/>
        <p:txBody>
          <a:bodyPr/>
          <a:lstStyle/>
          <a:p>
            <a:fld id="{F5116498-30FD-479F-8BCC-96F5CEFFC5E7}" type="slidenum">
              <a:rPr lang="en-US" smtClean="0"/>
              <a:pPr/>
              <a:t>15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16498-30FD-479F-8BCC-96F5CEFFC5E7}" type="slidenum">
              <a:rPr lang="en-US" smtClean="0"/>
              <a:pPr/>
              <a:t>20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Lower your water bill</a:t>
            </a:r>
          </a:p>
          <a:p>
            <a:r>
              <a:rPr lang="en-US" dirty="0" smtClean="0"/>
              <a:t>Reduce pollution by </a:t>
            </a:r>
            <a:r>
              <a:rPr lang="en-US" dirty="0" err="1" smtClean="0"/>
              <a:t>managmeing</a:t>
            </a:r>
            <a:r>
              <a:rPr lang="en-US" dirty="0" smtClean="0"/>
              <a:t> </a:t>
            </a:r>
            <a:r>
              <a:rPr lang="en-US" dirty="0" err="1" smtClean="0"/>
              <a:t>stormwater</a:t>
            </a:r>
            <a:r>
              <a:rPr lang="en-US" dirty="0" smtClean="0"/>
              <a:t> runoff</a:t>
            </a:r>
            <a:endParaRPr lang="en-US" dirty="0"/>
          </a:p>
        </p:txBody>
      </p:sp>
      <p:sp>
        <p:nvSpPr>
          <p:cNvPr id="4" name="Slide Number Placeholder 3"/>
          <p:cNvSpPr>
            <a:spLocks noGrp="1"/>
          </p:cNvSpPr>
          <p:nvPr>
            <p:ph type="sldNum" sz="quarter" idx="10"/>
          </p:nvPr>
        </p:nvSpPr>
        <p:spPr/>
        <p:txBody>
          <a:bodyPr/>
          <a:lstStyle/>
          <a:p>
            <a:fld id="{F5116498-30FD-479F-8BCC-96F5CEFFC5E7}" type="slidenum">
              <a:rPr lang="en-US" smtClean="0"/>
              <a:pPr/>
              <a:t>21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16498-30FD-479F-8BCC-96F5CEFFC5E7}" type="slidenum">
              <a:rPr lang="en-US" smtClean="0"/>
              <a:pPr/>
              <a:t>22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5701261F-580B-4C3C-94FD-2157E6944C99}" type="datetimeFigureOut">
              <a:rPr lang="en-US" smtClean="0"/>
              <a:pPr/>
              <a:t>4/25/2009</a:t>
            </a:fld>
            <a:endParaRPr lang="en-US"/>
          </a:p>
        </p:txBody>
      </p:sp>
      <p:sp>
        <p:nvSpPr>
          <p:cNvPr id="16" name="Slide Number Placeholder 15"/>
          <p:cNvSpPr>
            <a:spLocks noGrp="1"/>
          </p:cNvSpPr>
          <p:nvPr>
            <p:ph type="sldNum" sz="quarter" idx="11"/>
          </p:nvPr>
        </p:nvSpPr>
        <p:spPr/>
        <p:txBody>
          <a:bodyPr/>
          <a:lstStyle/>
          <a:p>
            <a:fld id="{54D52F7D-FED8-47B1-A899-3B180459DAD2}"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701261F-580B-4C3C-94FD-2157E6944C99}" type="datetimeFigureOut">
              <a:rPr lang="en-US" smtClean="0"/>
              <a:pPr/>
              <a:t>4/25/2009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D52F7D-FED8-47B1-A899-3B180459DAD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701261F-580B-4C3C-94FD-2157E6944C99}" type="datetimeFigureOut">
              <a:rPr lang="en-US" smtClean="0"/>
              <a:pPr/>
              <a:t>4/25/2009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D52F7D-FED8-47B1-A899-3B180459DAD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5701261F-580B-4C3C-94FD-2157E6944C99}" type="datetimeFigureOut">
              <a:rPr lang="en-US" smtClean="0"/>
              <a:pPr/>
              <a:t>4/25/2009</a:t>
            </a:fld>
            <a:endParaRPr lang="en-US"/>
          </a:p>
        </p:txBody>
      </p:sp>
      <p:sp>
        <p:nvSpPr>
          <p:cNvPr id="15" name="Slide Number Placeholder 14"/>
          <p:cNvSpPr>
            <a:spLocks noGrp="1"/>
          </p:cNvSpPr>
          <p:nvPr>
            <p:ph type="sldNum" sz="quarter" idx="15"/>
          </p:nvPr>
        </p:nvSpPr>
        <p:spPr/>
        <p:txBody>
          <a:bodyPr/>
          <a:lstStyle>
            <a:lvl1pPr algn="ctr">
              <a:defRPr/>
            </a:lvl1pPr>
          </a:lstStyle>
          <a:p>
            <a:fld id="{54D52F7D-FED8-47B1-A899-3B180459DAD2}"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701261F-580B-4C3C-94FD-2157E6944C99}" type="datetimeFigureOut">
              <a:rPr lang="en-US" smtClean="0"/>
              <a:pPr/>
              <a:t>4/25/2009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D52F7D-FED8-47B1-A899-3B180459DAD2}"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701261F-580B-4C3C-94FD-2157E6944C99}" type="datetimeFigureOut">
              <a:rPr lang="en-US" smtClean="0"/>
              <a:pPr/>
              <a:t>4/25/2009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D52F7D-FED8-47B1-A899-3B180459DAD2}"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54D52F7D-FED8-47B1-A899-3B180459DAD2}"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5701261F-580B-4C3C-94FD-2157E6944C99}" type="datetimeFigureOut">
              <a:rPr lang="en-US" smtClean="0"/>
              <a:pPr/>
              <a:t>4/25/2009</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701261F-580B-4C3C-94FD-2157E6944C99}" type="datetimeFigureOut">
              <a:rPr lang="en-US" smtClean="0"/>
              <a:pPr/>
              <a:t>4/25/2009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D52F7D-FED8-47B1-A899-3B180459DAD2}"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01261F-580B-4C3C-94FD-2157E6944C99}" type="datetimeFigureOut">
              <a:rPr lang="en-US" smtClean="0"/>
              <a:pPr/>
              <a:t>4/25/2009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D52F7D-FED8-47B1-A899-3B180459DAD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5701261F-580B-4C3C-94FD-2157E6944C99}" type="datetimeFigureOut">
              <a:rPr lang="en-US" smtClean="0"/>
              <a:pPr/>
              <a:t>4/25/2009</a:t>
            </a:fld>
            <a:endParaRPr lang="en-US"/>
          </a:p>
        </p:txBody>
      </p:sp>
      <p:sp>
        <p:nvSpPr>
          <p:cNvPr id="9" name="Slide Number Placeholder 8"/>
          <p:cNvSpPr>
            <a:spLocks noGrp="1"/>
          </p:cNvSpPr>
          <p:nvPr>
            <p:ph type="sldNum" sz="quarter" idx="15"/>
          </p:nvPr>
        </p:nvSpPr>
        <p:spPr/>
        <p:txBody>
          <a:bodyPr/>
          <a:lstStyle/>
          <a:p>
            <a:fld id="{54D52F7D-FED8-47B1-A899-3B180459DAD2}"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5701261F-580B-4C3C-94FD-2157E6944C99}" type="datetimeFigureOut">
              <a:rPr lang="en-US" smtClean="0"/>
              <a:pPr/>
              <a:t>4/25/2009</a:t>
            </a:fld>
            <a:endParaRPr lang="en-US"/>
          </a:p>
        </p:txBody>
      </p:sp>
      <p:sp>
        <p:nvSpPr>
          <p:cNvPr id="9" name="Slide Number Placeholder 8"/>
          <p:cNvSpPr>
            <a:spLocks noGrp="1"/>
          </p:cNvSpPr>
          <p:nvPr>
            <p:ph type="sldNum" sz="quarter" idx="11"/>
          </p:nvPr>
        </p:nvSpPr>
        <p:spPr/>
        <p:txBody>
          <a:bodyPr/>
          <a:lstStyle/>
          <a:p>
            <a:fld id="{54D52F7D-FED8-47B1-A899-3B180459DAD2}"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701261F-580B-4C3C-94FD-2157E6944C99}" type="datetimeFigureOut">
              <a:rPr lang="en-US" smtClean="0"/>
              <a:pPr/>
              <a:t>4/25/2009</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54D52F7D-FED8-47B1-A899-3B180459DAD2}"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slideLayout" Target="../slideLayouts/slideLayout1.xml"/><Relationship Id="rId1" Type="http://schemas.openxmlformats.org/officeDocument/2006/relationships/audio" Target="file:///C:\Documents%20and%20Settings\CHardy\Local%20Settings\Temporary%20Internet%20Files\Content.IE5\852VG1QN\MSj03882620000%5b1%5d.wav"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tiff"/></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hyperlink" Target="Rain%20Garden%20psa%2060_converted.wmv" TargetMode="Externa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audio" Target="file:///C:\Documents%20and%20Settings\CHardy\Local%20Settings\Temporary%20Internet%20Files\Content.IE5\852VG1QN\MSj03882640000%5b1%5d.wa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92500" lnSpcReduction="10000"/>
          </a:bodyPr>
          <a:lstStyle/>
          <a:p>
            <a:r>
              <a:rPr lang="en-US" dirty="0" smtClean="0"/>
              <a:t>Carla Hardy</a:t>
            </a:r>
          </a:p>
          <a:p>
            <a:r>
              <a:rPr lang="en-US" dirty="0" smtClean="0"/>
              <a:t>West Virginia Conservation Agency </a:t>
            </a:r>
          </a:p>
          <a:p>
            <a:r>
              <a:rPr lang="en-US" dirty="0" smtClean="0"/>
              <a:t>In cooperation with the Chesapeake Bay Program</a:t>
            </a:r>
            <a:endParaRPr lang="en-US" dirty="0"/>
          </a:p>
        </p:txBody>
      </p:sp>
      <p:sp>
        <p:nvSpPr>
          <p:cNvPr id="2" name="Title 1"/>
          <p:cNvSpPr>
            <a:spLocks noGrp="1"/>
          </p:cNvSpPr>
          <p:nvPr>
            <p:ph type="ctrTitle"/>
          </p:nvPr>
        </p:nvSpPr>
        <p:spPr/>
        <p:txBody>
          <a:bodyPr/>
          <a:lstStyle/>
          <a:p>
            <a:r>
              <a:rPr lang="en-US" dirty="0" smtClean="0"/>
              <a:t>Rain Gardens</a:t>
            </a:r>
            <a:endParaRPr lang="en-US" dirty="0"/>
          </a:p>
        </p:txBody>
      </p:sp>
      <p:pic>
        <p:nvPicPr>
          <p:cNvPr id="4" name="Picture 3" descr="newcbplogocolor.tif"/>
          <p:cNvPicPr>
            <a:picLocks noChangeAspect="1"/>
          </p:cNvPicPr>
          <p:nvPr/>
        </p:nvPicPr>
        <p:blipFill>
          <a:blip r:embed="rId3" cstate="print">
            <a:lum bright="10000"/>
          </a:blip>
          <a:stretch>
            <a:fillRect/>
          </a:stretch>
        </p:blipFill>
        <p:spPr>
          <a:xfrm>
            <a:off x="1066800" y="5943600"/>
            <a:ext cx="696547" cy="5730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Circle Seal - Transparent copy.tif"/>
          <p:cNvPicPr>
            <a:picLocks noChangeAspect="1"/>
          </p:cNvPicPr>
          <p:nvPr/>
        </p:nvPicPr>
        <p:blipFill>
          <a:blip r:embed="rId4" cstate="print"/>
          <a:stretch>
            <a:fillRect/>
          </a:stretch>
        </p:blipFill>
        <p:spPr>
          <a:xfrm>
            <a:off x="304800" y="5105400"/>
            <a:ext cx="692727" cy="6927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146" name="Picture 2" descr="C:\Documents and Settings\CHardy\Local Settings\Temporary Internet Files\Content.IE5\852VG1QN\MCj04325880000[1].png"/>
          <p:cNvPicPr>
            <a:picLocks noChangeAspect="1" noChangeArrowheads="1"/>
          </p:cNvPicPr>
          <p:nvPr/>
        </p:nvPicPr>
        <p:blipFill>
          <a:blip r:embed="rId5"/>
          <a:srcRect/>
          <a:stretch>
            <a:fillRect/>
          </a:stretch>
        </p:blipFill>
        <p:spPr bwMode="auto">
          <a:xfrm>
            <a:off x="7543800" y="228600"/>
            <a:ext cx="1218972" cy="1218972"/>
          </a:xfrm>
          <a:prstGeom prst="rect">
            <a:avLst/>
          </a:prstGeom>
          <a:noFill/>
        </p:spPr>
      </p:pic>
      <p:pic>
        <p:nvPicPr>
          <p:cNvPr id="13" name="MSj03882620000[1].wav">
            <a:hlinkClick r:id="" action="ppaction://media"/>
          </p:cNvPr>
          <p:cNvPicPr>
            <a:picLocks noRot="1" noChangeAspect="1"/>
          </p:cNvPicPr>
          <p:nvPr>
            <a:audioFile r:link="rId1"/>
          </p:nvPr>
        </p:nvPicPr>
        <p:blipFill>
          <a:blip r:embed="rId6"/>
          <a:stretch>
            <a:fillRect/>
          </a:stretch>
        </p:blipFill>
        <p:spPr>
          <a:xfrm>
            <a:off x="8382000" y="601980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33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for Location</a:t>
            </a:r>
            <a:endParaRPr lang="en-US" dirty="0"/>
          </a:p>
        </p:txBody>
      </p:sp>
      <p:sp>
        <p:nvSpPr>
          <p:cNvPr id="3" name="TextBox 2"/>
          <p:cNvSpPr txBox="1"/>
          <p:nvPr/>
        </p:nvSpPr>
        <p:spPr>
          <a:xfrm>
            <a:off x="304800" y="2286000"/>
            <a:ext cx="8077200" cy="3323987"/>
          </a:xfrm>
          <a:prstGeom prst="rect">
            <a:avLst/>
          </a:prstGeom>
          <a:noFill/>
        </p:spPr>
        <p:txBody>
          <a:bodyPr wrap="square" rtlCol="0">
            <a:spAutoFit/>
          </a:bodyPr>
          <a:lstStyle/>
          <a:p>
            <a:pPr>
              <a:buFont typeface="Wingdings" pitchFamily="2" charset="2"/>
              <a:buChar char="v"/>
            </a:pPr>
            <a:r>
              <a:rPr lang="en-US" sz="2400" dirty="0" smtClean="0"/>
              <a:t>Avoid creating your garden too close to your building   foundation</a:t>
            </a:r>
          </a:p>
          <a:p>
            <a:pPr>
              <a:buFont typeface="Wingdings" pitchFamily="2" charset="2"/>
              <a:buChar char="v"/>
            </a:pPr>
            <a:r>
              <a:rPr lang="en-US" sz="2400" dirty="0" smtClean="0"/>
              <a:t>At least </a:t>
            </a:r>
            <a:r>
              <a:rPr lang="en-US" sz="2400" u="sng" dirty="0" smtClean="0"/>
              <a:t>10 feet </a:t>
            </a:r>
            <a:r>
              <a:rPr lang="en-US" sz="2400" dirty="0" smtClean="0"/>
              <a:t>and down slope from a building</a:t>
            </a:r>
          </a:p>
          <a:p>
            <a:pPr>
              <a:buFont typeface="Wingdings" pitchFamily="2" charset="2"/>
              <a:buChar char="v"/>
            </a:pPr>
            <a:r>
              <a:rPr lang="en-US" sz="2400" dirty="0" smtClean="0"/>
              <a:t>Stay away from septic drain field</a:t>
            </a:r>
          </a:p>
          <a:p>
            <a:pPr>
              <a:buFont typeface="Wingdings" pitchFamily="2" charset="2"/>
              <a:buChar char="v"/>
            </a:pPr>
            <a:r>
              <a:rPr lang="en-US" sz="2400" dirty="0" smtClean="0"/>
              <a:t>Call MISS UTILITY before digging!- 1-800.245.4848 –</a:t>
            </a:r>
          </a:p>
          <a:p>
            <a:r>
              <a:rPr lang="en-US" sz="2400" dirty="0" smtClean="0"/>
              <a:t>    Avoid service lines or utilities</a:t>
            </a:r>
          </a:p>
          <a:p>
            <a:pPr>
              <a:buFont typeface="Wingdings" pitchFamily="2" charset="2"/>
              <a:buChar char="v"/>
            </a:pPr>
            <a:r>
              <a:rPr lang="en-US" sz="2400" dirty="0" smtClean="0"/>
              <a:t>Try not to put your garden directly under a tree- needs full or partial sun</a:t>
            </a:r>
          </a:p>
          <a:p>
            <a:endParaRPr lang="en-US" dirty="0"/>
          </a:p>
        </p:txBody>
      </p:sp>
      <p:pic>
        <p:nvPicPr>
          <p:cNvPr id="4" name="Picture 2" descr="C:\Documents and Settings\CHardy\Local Settings\Temporary Internet Files\Content.IE5\852VG1QN\MCj04325880000[1].png"/>
          <p:cNvPicPr>
            <a:picLocks noChangeAspect="1" noChangeArrowheads="1"/>
          </p:cNvPicPr>
          <p:nvPr/>
        </p:nvPicPr>
        <p:blipFill>
          <a:blip r:embed="rId2"/>
          <a:srcRect/>
          <a:stretch>
            <a:fillRect/>
          </a:stretch>
        </p:blipFill>
        <p:spPr bwMode="auto">
          <a:xfrm>
            <a:off x="7543800" y="228600"/>
            <a:ext cx="1218972" cy="121897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With End In Mind!</a:t>
            </a:r>
            <a:endParaRPr lang="en-US" dirty="0"/>
          </a:p>
        </p:txBody>
      </p:sp>
      <p:sp>
        <p:nvSpPr>
          <p:cNvPr id="3" name="TextBox 2"/>
          <p:cNvSpPr txBox="1"/>
          <p:nvPr/>
        </p:nvSpPr>
        <p:spPr>
          <a:xfrm>
            <a:off x="457200" y="1981200"/>
            <a:ext cx="7620000" cy="3816429"/>
          </a:xfrm>
          <a:prstGeom prst="rect">
            <a:avLst/>
          </a:prstGeom>
          <a:noFill/>
        </p:spPr>
        <p:txBody>
          <a:bodyPr wrap="square" rtlCol="0">
            <a:spAutoFit/>
          </a:bodyPr>
          <a:lstStyle/>
          <a:p>
            <a:pPr>
              <a:buFont typeface="Wingdings" pitchFamily="2" charset="2"/>
              <a:buChar char="v"/>
            </a:pPr>
            <a:r>
              <a:rPr lang="en-US" sz="3200" dirty="0" smtClean="0"/>
              <a:t>Integrate into existing and future landscaping</a:t>
            </a:r>
          </a:p>
          <a:p>
            <a:pPr>
              <a:buFont typeface="Wingdings" pitchFamily="2" charset="2"/>
              <a:buChar char="v"/>
            </a:pPr>
            <a:r>
              <a:rPr lang="en-US" sz="3200" dirty="0" smtClean="0"/>
              <a:t>Pay attention to views from inside and outside the house as well as throughout the landscape</a:t>
            </a:r>
          </a:p>
          <a:p>
            <a:pPr>
              <a:buFont typeface="Wingdings" pitchFamily="2" charset="2"/>
              <a:buChar char="v"/>
            </a:pPr>
            <a:r>
              <a:rPr lang="en-US" sz="3200" dirty="0" smtClean="0"/>
              <a:t>Think diversity and mix it up</a:t>
            </a:r>
          </a:p>
          <a:p>
            <a:pPr>
              <a:buFont typeface="Wingdings" pitchFamily="2" charset="2"/>
              <a:buChar char="v"/>
            </a:pPr>
            <a:r>
              <a:rPr lang="en-US" sz="3200" dirty="0" smtClean="0"/>
              <a:t>Sketch it first</a:t>
            </a:r>
          </a:p>
          <a:p>
            <a:endParaRPr lang="en-US" dirty="0"/>
          </a:p>
        </p:txBody>
      </p:sp>
      <p:pic>
        <p:nvPicPr>
          <p:cNvPr id="4" name="Picture 2" descr="C:\Documents and Settings\CHardy\Local Settings\Temporary Internet Files\Content.IE5\852VG1QN\MCj04325880000[1].png"/>
          <p:cNvPicPr>
            <a:picLocks noChangeAspect="1" noChangeArrowheads="1"/>
          </p:cNvPicPr>
          <p:nvPr/>
        </p:nvPicPr>
        <p:blipFill>
          <a:blip r:embed="rId2"/>
          <a:srcRect/>
          <a:stretch>
            <a:fillRect/>
          </a:stretch>
        </p:blipFill>
        <p:spPr bwMode="auto">
          <a:xfrm>
            <a:off x="7543800" y="228600"/>
            <a:ext cx="1218972" cy="1218972"/>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Sizing your garden</a:t>
            </a:r>
            <a:endParaRPr lang="en-US" dirty="0"/>
          </a:p>
        </p:txBody>
      </p:sp>
      <p:sp>
        <p:nvSpPr>
          <p:cNvPr id="3" name="TextBox 2"/>
          <p:cNvSpPr txBox="1"/>
          <p:nvPr/>
        </p:nvSpPr>
        <p:spPr>
          <a:xfrm>
            <a:off x="533400" y="2133600"/>
            <a:ext cx="8153400" cy="3293209"/>
          </a:xfrm>
          <a:prstGeom prst="rect">
            <a:avLst/>
          </a:prstGeom>
          <a:noFill/>
        </p:spPr>
        <p:txBody>
          <a:bodyPr wrap="square" rtlCol="0">
            <a:spAutoFit/>
          </a:bodyPr>
          <a:lstStyle/>
          <a:p>
            <a:r>
              <a:rPr lang="en-US" sz="3200" dirty="0" smtClean="0"/>
              <a:t>Typical rain garden ranges from 100 to 300 square feet.</a:t>
            </a:r>
          </a:p>
          <a:p>
            <a:r>
              <a:rPr lang="en-US" dirty="0" smtClean="0"/>
              <a:t>Sizing will depend upon:</a:t>
            </a:r>
          </a:p>
          <a:p>
            <a:pPr lvl="1">
              <a:buFont typeface="Wingdings" pitchFamily="2" charset="2"/>
              <a:buChar char="v"/>
            </a:pPr>
            <a:r>
              <a:rPr lang="en-US" dirty="0" smtClean="0"/>
              <a:t>How deep the garden will be</a:t>
            </a:r>
          </a:p>
          <a:p>
            <a:pPr lvl="1">
              <a:buFont typeface="Wingdings" pitchFamily="2" charset="2"/>
              <a:buChar char="v"/>
            </a:pPr>
            <a:r>
              <a:rPr lang="en-US" dirty="0" smtClean="0"/>
              <a:t>Type of soil</a:t>
            </a:r>
          </a:p>
          <a:p>
            <a:pPr lvl="1">
              <a:buFont typeface="Wingdings" pitchFamily="2" charset="2"/>
              <a:buChar char="v"/>
            </a:pPr>
            <a:r>
              <a:rPr lang="en-US" dirty="0" smtClean="0"/>
              <a:t>How much drainage area you will be handling</a:t>
            </a:r>
          </a:p>
          <a:p>
            <a:pPr lvl="1">
              <a:buFont typeface="Wingdings" pitchFamily="2" charset="2"/>
              <a:buChar char="v"/>
            </a:pPr>
            <a:r>
              <a:rPr lang="en-US" dirty="0" smtClean="0"/>
              <a:t>Will drainage flow directly into garden via PVC piping or across the land?</a:t>
            </a:r>
          </a:p>
          <a:p>
            <a:pPr lvl="1">
              <a:buFont typeface="Wingdings" pitchFamily="2" charset="2"/>
              <a:buChar char="v"/>
            </a:pPr>
            <a:r>
              <a:rPr lang="en-US" dirty="0" smtClean="0"/>
              <a:t>Typical garden is 4 to 8 inches deep</a:t>
            </a:r>
          </a:p>
          <a:p>
            <a:pPr lvl="1">
              <a:buFont typeface="Wingdings" pitchFamily="2" charset="2"/>
              <a:buChar char="v"/>
            </a:pPr>
            <a:r>
              <a:rPr lang="en-US" dirty="0" smtClean="0"/>
              <a:t>Keep the garden level!</a:t>
            </a:r>
          </a:p>
          <a:p>
            <a:endParaRPr lang="en-US" dirty="0"/>
          </a:p>
        </p:txBody>
      </p:sp>
      <p:pic>
        <p:nvPicPr>
          <p:cNvPr id="4" name="Picture 2" descr="C:\Documents and Settings\CHardy\Local Settings\Temporary Internet Files\Content.IE5\852VG1QN\MCj04325880000[1].png"/>
          <p:cNvPicPr>
            <a:picLocks noChangeAspect="1" noChangeArrowheads="1"/>
          </p:cNvPicPr>
          <p:nvPr/>
        </p:nvPicPr>
        <p:blipFill>
          <a:blip r:embed="rId2"/>
          <a:srcRect/>
          <a:stretch>
            <a:fillRect/>
          </a:stretch>
        </p:blipFill>
        <p:spPr bwMode="auto">
          <a:xfrm>
            <a:off x="7543800" y="228600"/>
            <a:ext cx="1218972" cy="1218972"/>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Layers of a Rain Garden</a:t>
            </a:r>
            <a:endParaRPr lang="en-US" dirty="0"/>
          </a:p>
        </p:txBody>
      </p:sp>
      <p:pic>
        <p:nvPicPr>
          <p:cNvPr id="4" name="Picture 3" descr="bio_column%20copy.gif"/>
          <p:cNvPicPr>
            <a:picLocks noChangeAspect="1"/>
          </p:cNvPicPr>
          <p:nvPr/>
        </p:nvPicPr>
        <p:blipFill>
          <a:blip r:embed="rId3"/>
          <a:stretch>
            <a:fillRect/>
          </a:stretch>
        </p:blipFill>
        <p:spPr>
          <a:xfrm>
            <a:off x="1905000" y="1219200"/>
            <a:ext cx="5181600" cy="5278157"/>
          </a:xfrm>
          <a:prstGeom prst="rect">
            <a:avLst/>
          </a:prstGeom>
          <a:ln w="28575">
            <a:solidFill>
              <a:srgbClr val="00B050"/>
            </a:solidFill>
          </a:ln>
        </p:spPr>
      </p:pic>
      <p:sp>
        <p:nvSpPr>
          <p:cNvPr id="5" name="Rectangle 4"/>
          <p:cNvSpPr/>
          <p:nvPr/>
        </p:nvSpPr>
        <p:spPr>
          <a:xfrm>
            <a:off x="2286000" y="6627168"/>
            <a:ext cx="4572000" cy="230832"/>
          </a:xfrm>
          <a:prstGeom prst="rect">
            <a:avLst/>
          </a:prstGeom>
        </p:spPr>
        <p:txBody>
          <a:bodyPr>
            <a:spAutoFit/>
          </a:bodyPr>
          <a:lstStyle/>
          <a:p>
            <a:r>
              <a:rPr lang="en-US" sz="900" dirty="0" smtClean="0"/>
              <a:t>                      Graphic compliments of Sleepy Creek Watershed Association</a:t>
            </a:r>
            <a:endParaRPr lang="en-US" sz="900" dirty="0"/>
          </a:p>
        </p:txBody>
      </p:sp>
      <p:pic>
        <p:nvPicPr>
          <p:cNvPr id="6" name="Picture 2" descr="C:\Documents and Settings\CHardy\Local Settings\Temporary Internet Files\Content.IE5\852VG1QN\MCj04325880000[1].png"/>
          <p:cNvPicPr>
            <a:picLocks noChangeAspect="1" noChangeArrowheads="1"/>
          </p:cNvPicPr>
          <p:nvPr/>
        </p:nvPicPr>
        <p:blipFill>
          <a:blip r:embed="rId4"/>
          <a:srcRect/>
          <a:stretch>
            <a:fillRect/>
          </a:stretch>
        </p:blipFill>
        <p:spPr bwMode="auto">
          <a:xfrm>
            <a:off x="7543800" y="228600"/>
            <a:ext cx="1218972" cy="1218972"/>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smtClean="0"/>
              <a:t>Start Digging!</a:t>
            </a:r>
            <a:endParaRPr lang="en-US" dirty="0"/>
          </a:p>
        </p:txBody>
      </p:sp>
      <p:sp>
        <p:nvSpPr>
          <p:cNvPr id="4" name="Content Placeholder 3"/>
          <p:cNvSpPr>
            <a:spLocks noGrp="1"/>
          </p:cNvSpPr>
          <p:nvPr>
            <p:ph sz="half" idx="1"/>
          </p:nvPr>
        </p:nvSpPr>
        <p:spPr/>
        <p:txBody>
          <a:bodyPr>
            <a:normAutofit fontScale="92500" lnSpcReduction="20000"/>
          </a:bodyPr>
          <a:lstStyle/>
          <a:p>
            <a:r>
              <a:rPr lang="en-US" dirty="0" smtClean="0"/>
              <a:t>Again- 3 to 4” depression</a:t>
            </a:r>
          </a:p>
          <a:p>
            <a:r>
              <a:rPr lang="en-US" dirty="0" smtClean="0"/>
              <a:t>Pick a shape!</a:t>
            </a:r>
          </a:p>
          <a:p>
            <a:r>
              <a:rPr lang="en-US" dirty="0" smtClean="0"/>
              <a:t>If your soil lacks organic matter, dig dipper and add 2 to 3 inches of compost or humus.</a:t>
            </a:r>
          </a:p>
          <a:p>
            <a:r>
              <a:rPr lang="en-US" dirty="0" smtClean="0"/>
              <a:t>Level!</a:t>
            </a:r>
          </a:p>
          <a:p>
            <a:r>
              <a:rPr lang="en-US" dirty="0" smtClean="0"/>
              <a:t>Create a </a:t>
            </a:r>
            <a:r>
              <a:rPr lang="en-US" dirty="0" err="1" smtClean="0"/>
              <a:t>berm</a:t>
            </a:r>
            <a:r>
              <a:rPr lang="en-US" dirty="0" smtClean="0"/>
              <a:t> on lower side of garden to hold water</a:t>
            </a:r>
          </a:p>
          <a:p>
            <a:r>
              <a:rPr lang="en-US" dirty="0" smtClean="0"/>
              <a:t>Use downspout extensions or shallow ditch to direct water into your garden</a:t>
            </a:r>
          </a:p>
          <a:p>
            <a:endParaRPr lang="en-US" dirty="0"/>
          </a:p>
        </p:txBody>
      </p:sp>
      <p:pic>
        <p:nvPicPr>
          <p:cNvPr id="6" name="Picture 3"/>
          <p:cNvPicPr>
            <a:picLocks noGrp="1" noChangeAspect="1" noChangeArrowheads="1"/>
          </p:cNvPicPr>
          <p:nvPr>
            <p:ph sz="half" idx="2"/>
          </p:nvPr>
        </p:nvPicPr>
        <p:blipFill>
          <a:blip r:embed="rId2"/>
          <a:stretch>
            <a:fillRect/>
          </a:stretch>
        </p:blipFill>
        <p:spPr bwMode="auto">
          <a:xfrm>
            <a:off x="4648200" y="2725088"/>
            <a:ext cx="4059238" cy="2169823"/>
          </a:xfrm>
          <a:prstGeom prst="rect">
            <a:avLst/>
          </a:prstGeom>
          <a:noFill/>
          <a:ln w="25400">
            <a:solidFill>
              <a:srgbClr val="00B050"/>
            </a:solidFill>
            <a:miter lim="800000"/>
            <a:headEnd/>
            <a:tailEnd/>
          </a:ln>
          <a:effectLst/>
        </p:spPr>
      </p:pic>
      <p:sp>
        <p:nvSpPr>
          <p:cNvPr id="7" name="TextBox 6"/>
          <p:cNvSpPr txBox="1"/>
          <p:nvPr/>
        </p:nvSpPr>
        <p:spPr>
          <a:xfrm>
            <a:off x="4495800" y="6248400"/>
            <a:ext cx="4343400" cy="276999"/>
          </a:xfrm>
          <a:prstGeom prst="rect">
            <a:avLst/>
          </a:prstGeom>
          <a:noFill/>
        </p:spPr>
        <p:txBody>
          <a:bodyPr wrap="square" rtlCol="0">
            <a:spAutoFit/>
          </a:bodyPr>
          <a:lstStyle/>
          <a:p>
            <a:r>
              <a:rPr lang="en-US" sz="1200" dirty="0" smtClean="0"/>
              <a:t>Graphic from “Rain Gardens- A how-to manual for homeowners</a:t>
            </a:r>
            <a:endParaRPr lang="en-US" sz="1200" dirty="0"/>
          </a:p>
        </p:txBody>
      </p:sp>
      <p:pic>
        <p:nvPicPr>
          <p:cNvPr id="8" name="Picture 2" descr="C:\Documents and Settings\CHardy\Local Settings\Temporary Internet Files\Content.IE5\852VG1QN\MCj04325880000[1].png"/>
          <p:cNvPicPr>
            <a:picLocks noChangeAspect="1" noChangeArrowheads="1"/>
          </p:cNvPicPr>
          <p:nvPr/>
        </p:nvPicPr>
        <p:blipFill>
          <a:blip r:embed="rId3"/>
          <a:srcRect/>
          <a:stretch>
            <a:fillRect/>
          </a:stretch>
        </p:blipFill>
        <p:spPr bwMode="auto">
          <a:xfrm>
            <a:off x="7543800" y="228600"/>
            <a:ext cx="1218972" cy="1218972"/>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219200"/>
          </a:xfrm>
        </p:spPr>
        <p:txBody>
          <a:bodyPr/>
          <a:lstStyle/>
          <a:p>
            <a:r>
              <a:rPr lang="en-US" dirty="0" smtClean="0"/>
              <a:t>Add Your Plants</a:t>
            </a:r>
            <a:endParaRPr lang="en-US" dirty="0"/>
          </a:p>
        </p:txBody>
      </p:sp>
      <p:sp>
        <p:nvSpPr>
          <p:cNvPr id="3" name="TextBox 2"/>
          <p:cNvSpPr txBox="1"/>
          <p:nvPr/>
        </p:nvSpPr>
        <p:spPr>
          <a:xfrm>
            <a:off x="609600" y="2133600"/>
            <a:ext cx="7239000" cy="3785652"/>
          </a:xfrm>
          <a:prstGeom prst="rect">
            <a:avLst/>
          </a:prstGeom>
          <a:noFill/>
        </p:spPr>
        <p:txBody>
          <a:bodyPr wrap="square" rtlCol="0">
            <a:spAutoFit/>
          </a:bodyPr>
          <a:lstStyle/>
          <a:p>
            <a:pPr>
              <a:buFont typeface="Wingdings" pitchFamily="2" charset="2"/>
              <a:buChar char="v"/>
            </a:pPr>
            <a:r>
              <a:rPr lang="en-US" sz="2000" dirty="0" smtClean="0"/>
              <a:t>Research your plants</a:t>
            </a:r>
          </a:p>
          <a:p>
            <a:pPr>
              <a:buFont typeface="Wingdings" pitchFamily="2" charset="2"/>
              <a:buChar char="v"/>
            </a:pPr>
            <a:r>
              <a:rPr lang="en-US" sz="2000" dirty="0" smtClean="0"/>
              <a:t>Choose drought tolerant plants</a:t>
            </a:r>
          </a:p>
          <a:p>
            <a:pPr>
              <a:buFont typeface="Wingdings" pitchFamily="2" charset="2"/>
              <a:buChar char="v"/>
            </a:pPr>
            <a:r>
              <a:rPr lang="en-US" sz="2000" dirty="0" smtClean="0"/>
              <a:t>Go native!</a:t>
            </a:r>
          </a:p>
          <a:p>
            <a:pPr>
              <a:buFont typeface="Wingdings" pitchFamily="2" charset="2"/>
              <a:buChar char="v"/>
            </a:pPr>
            <a:r>
              <a:rPr lang="en-US" sz="2000" dirty="0" smtClean="0"/>
              <a:t>Consider height, bloom time, color and overall texture</a:t>
            </a:r>
          </a:p>
          <a:p>
            <a:pPr>
              <a:buFont typeface="Wingdings" pitchFamily="2" charset="2"/>
              <a:buChar char="v"/>
            </a:pPr>
            <a:r>
              <a:rPr lang="en-US" sz="2000" dirty="0" smtClean="0"/>
              <a:t>Choose plants that bloom at different times to create longer flowering    season</a:t>
            </a:r>
          </a:p>
          <a:p>
            <a:pPr>
              <a:buFont typeface="Wingdings" pitchFamily="2" charset="2"/>
              <a:buChar char="v"/>
            </a:pPr>
            <a:r>
              <a:rPr lang="en-US" sz="2000" dirty="0" smtClean="0"/>
              <a:t>Mix it up</a:t>
            </a:r>
          </a:p>
          <a:p>
            <a:pPr>
              <a:buFont typeface="Wingdings" pitchFamily="2" charset="2"/>
              <a:buChar char="v"/>
            </a:pPr>
            <a:r>
              <a:rPr lang="en-US" sz="2000" dirty="0" smtClean="0"/>
              <a:t>Dig plant hole twice as wide as the plant plug</a:t>
            </a:r>
          </a:p>
          <a:p>
            <a:pPr>
              <a:buFont typeface="Wingdings" pitchFamily="2" charset="2"/>
              <a:buChar char="v"/>
            </a:pPr>
            <a:r>
              <a:rPr lang="en-US" sz="2000" dirty="0" smtClean="0"/>
              <a:t>Not too deep!</a:t>
            </a:r>
          </a:p>
          <a:p>
            <a:pPr>
              <a:buFont typeface="Wingdings" pitchFamily="2" charset="2"/>
              <a:buChar char="v"/>
            </a:pPr>
            <a:r>
              <a:rPr lang="en-US" sz="2000" dirty="0" smtClean="0"/>
              <a:t>Mulch (2” thick)</a:t>
            </a:r>
          </a:p>
          <a:p>
            <a:pPr>
              <a:buFont typeface="Wingdings" pitchFamily="2" charset="2"/>
              <a:buChar char="v"/>
            </a:pPr>
            <a:r>
              <a:rPr lang="en-US" sz="2000" dirty="0" smtClean="0"/>
              <a:t>Water</a:t>
            </a:r>
          </a:p>
          <a:p>
            <a:pPr>
              <a:buFont typeface="Wingdings" pitchFamily="2" charset="2"/>
              <a:buChar char="v"/>
            </a:pPr>
            <a:r>
              <a:rPr lang="en-US" sz="2000" dirty="0" smtClean="0"/>
              <a:t>Integrate stone, ornamental fences, trails or garden benches</a:t>
            </a:r>
            <a:endParaRPr lang="en-US" sz="2000" dirty="0"/>
          </a:p>
        </p:txBody>
      </p:sp>
      <p:pic>
        <p:nvPicPr>
          <p:cNvPr id="6" name="Picture 2" descr="C:\Documents and Settings\CHardy\Local Settings\Temporary Internet Files\Content.IE5\852VG1QN\MCj04325880000[1].png"/>
          <p:cNvPicPr>
            <a:picLocks noChangeAspect="1" noChangeArrowheads="1"/>
          </p:cNvPicPr>
          <p:nvPr/>
        </p:nvPicPr>
        <p:blipFill>
          <a:blip r:embed="rId3"/>
          <a:srcRect/>
          <a:stretch>
            <a:fillRect/>
          </a:stretch>
        </p:blipFill>
        <p:spPr bwMode="auto">
          <a:xfrm>
            <a:off x="7543800" y="228600"/>
            <a:ext cx="1218972" cy="1218972"/>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Maintenance</a:t>
            </a:r>
            <a:endParaRPr lang="en-US" dirty="0"/>
          </a:p>
        </p:txBody>
      </p:sp>
      <p:sp>
        <p:nvSpPr>
          <p:cNvPr id="3" name="TextBox 2"/>
          <p:cNvSpPr txBox="1"/>
          <p:nvPr/>
        </p:nvSpPr>
        <p:spPr>
          <a:xfrm>
            <a:off x="457200" y="2133600"/>
            <a:ext cx="8382000" cy="2308324"/>
          </a:xfrm>
          <a:prstGeom prst="rect">
            <a:avLst/>
          </a:prstGeom>
          <a:noFill/>
        </p:spPr>
        <p:txBody>
          <a:bodyPr wrap="square" rtlCol="0">
            <a:spAutoFit/>
          </a:bodyPr>
          <a:lstStyle/>
          <a:p>
            <a:pPr>
              <a:buFont typeface="Wingdings" pitchFamily="2" charset="2"/>
              <a:buChar char="v"/>
            </a:pPr>
            <a:r>
              <a:rPr lang="en-US" sz="2400" dirty="0" smtClean="0"/>
              <a:t>Weeding first two years</a:t>
            </a:r>
          </a:p>
          <a:p>
            <a:pPr>
              <a:buFont typeface="Wingdings" pitchFamily="2" charset="2"/>
              <a:buChar char="v"/>
            </a:pPr>
            <a:r>
              <a:rPr lang="en-US" sz="2400" dirty="0" smtClean="0"/>
              <a:t>Pruning as needed</a:t>
            </a:r>
          </a:p>
          <a:p>
            <a:pPr>
              <a:buFont typeface="Wingdings" pitchFamily="2" charset="2"/>
              <a:buChar char="v"/>
            </a:pPr>
            <a:r>
              <a:rPr lang="en-US" sz="2400" dirty="0" smtClean="0"/>
              <a:t>Leave dead or dormant plants standing and cut back in spring</a:t>
            </a:r>
          </a:p>
          <a:p>
            <a:pPr>
              <a:buFont typeface="Wingdings" pitchFamily="2" charset="2"/>
              <a:buChar char="v"/>
            </a:pPr>
            <a:r>
              <a:rPr lang="en-US" sz="2400" dirty="0" smtClean="0"/>
              <a:t>Mow it!</a:t>
            </a:r>
          </a:p>
          <a:p>
            <a:pPr>
              <a:buFont typeface="Wingdings" pitchFamily="2" charset="2"/>
              <a:buChar char="v"/>
            </a:pPr>
            <a:r>
              <a:rPr lang="en-US" sz="2400" dirty="0" smtClean="0"/>
              <a:t>Work in progress- add to or share your plants</a:t>
            </a:r>
            <a:endParaRPr lang="en-US" sz="2400" dirty="0"/>
          </a:p>
        </p:txBody>
      </p:sp>
      <p:pic>
        <p:nvPicPr>
          <p:cNvPr id="5" name="Picture 2" descr="C:\Documents and Settings\CHardy\Local Settings\Temporary Internet Files\Content.IE5\852VG1QN\MCj04325880000[1].png"/>
          <p:cNvPicPr>
            <a:picLocks noChangeAspect="1" noChangeArrowheads="1"/>
          </p:cNvPicPr>
          <p:nvPr/>
        </p:nvPicPr>
        <p:blipFill>
          <a:blip r:embed="rId2"/>
          <a:srcRect/>
          <a:stretch>
            <a:fillRect/>
          </a:stretch>
        </p:blipFill>
        <p:spPr bwMode="auto">
          <a:xfrm>
            <a:off x="7543800" y="228600"/>
            <a:ext cx="1218972" cy="1218972"/>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Suggested Plants</a:t>
            </a:r>
            <a:endParaRPr lang="en-US" dirty="0"/>
          </a:p>
        </p:txBody>
      </p:sp>
      <p:sp>
        <p:nvSpPr>
          <p:cNvPr id="3" name="Content Placeholder 2"/>
          <p:cNvSpPr>
            <a:spLocks noGrp="1"/>
          </p:cNvSpPr>
          <p:nvPr>
            <p:ph sz="half" idx="1"/>
          </p:nvPr>
        </p:nvSpPr>
        <p:spPr>
          <a:xfrm>
            <a:off x="1371600" y="1371600"/>
            <a:ext cx="3017520" cy="5181600"/>
          </a:xfrm>
        </p:spPr>
        <p:txBody>
          <a:bodyPr>
            <a:normAutofit fontScale="47500" lnSpcReduction="20000"/>
          </a:bodyPr>
          <a:lstStyle/>
          <a:p>
            <a:pPr>
              <a:buFont typeface="Wingdings" pitchFamily="2" charset="2"/>
              <a:buChar char="v"/>
            </a:pPr>
            <a:r>
              <a:rPr lang="en-US" sz="4800" dirty="0" smtClean="0"/>
              <a:t>Blue-eyed Grass</a:t>
            </a:r>
          </a:p>
          <a:p>
            <a:pPr>
              <a:buFont typeface="Wingdings" pitchFamily="2" charset="2"/>
              <a:buChar char="v"/>
            </a:pPr>
            <a:r>
              <a:rPr lang="en-US" sz="4800" dirty="0" smtClean="0"/>
              <a:t>Black-eyed Susan</a:t>
            </a:r>
          </a:p>
          <a:p>
            <a:pPr>
              <a:buFont typeface="Wingdings" pitchFamily="2" charset="2"/>
              <a:buChar char="v"/>
            </a:pPr>
            <a:r>
              <a:rPr lang="en-US" sz="4800" dirty="0" smtClean="0"/>
              <a:t>Bee Balm</a:t>
            </a:r>
          </a:p>
          <a:p>
            <a:pPr>
              <a:buFont typeface="Wingdings" pitchFamily="2" charset="2"/>
              <a:buChar char="v"/>
            </a:pPr>
            <a:r>
              <a:rPr lang="en-US" sz="4800" dirty="0" smtClean="0"/>
              <a:t>Spicebush</a:t>
            </a:r>
          </a:p>
          <a:p>
            <a:pPr>
              <a:buFont typeface="Wingdings" pitchFamily="2" charset="2"/>
              <a:buChar char="v"/>
            </a:pPr>
            <a:r>
              <a:rPr lang="en-US" sz="4800" dirty="0" smtClean="0"/>
              <a:t>Aster</a:t>
            </a:r>
          </a:p>
          <a:p>
            <a:pPr>
              <a:buFont typeface="Wingdings" pitchFamily="2" charset="2"/>
              <a:buChar char="v"/>
            </a:pPr>
            <a:r>
              <a:rPr lang="en-US" sz="4800" dirty="0" err="1" smtClean="0"/>
              <a:t>Butterflyweed</a:t>
            </a:r>
            <a:endParaRPr lang="en-US" sz="4800" dirty="0" smtClean="0"/>
          </a:p>
          <a:p>
            <a:pPr>
              <a:buFont typeface="Wingdings" pitchFamily="2" charset="2"/>
              <a:buChar char="v"/>
            </a:pPr>
            <a:r>
              <a:rPr lang="en-US" sz="4800" dirty="0" smtClean="0"/>
              <a:t>Joe-</a:t>
            </a:r>
            <a:r>
              <a:rPr lang="en-US" sz="4800" dirty="0" err="1" smtClean="0"/>
              <a:t>pye</a:t>
            </a:r>
            <a:r>
              <a:rPr lang="en-US" sz="4800" dirty="0" smtClean="0"/>
              <a:t> Weed</a:t>
            </a:r>
          </a:p>
          <a:p>
            <a:pPr>
              <a:buFont typeface="Wingdings" pitchFamily="2" charset="2"/>
              <a:buChar char="v"/>
            </a:pPr>
            <a:r>
              <a:rPr lang="en-US" sz="4800" dirty="0" err="1" smtClean="0"/>
              <a:t>Switchgrass</a:t>
            </a:r>
            <a:endParaRPr lang="en-US" sz="4800" dirty="0" smtClean="0"/>
          </a:p>
          <a:p>
            <a:pPr>
              <a:buFont typeface="Wingdings" pitchFamily="2" charset="2"/>
              <a:buChar char="v"/>
            </a:pPr>
            <a:r>
              <a:rPr lang="en-US" sz="4800" dirty="0" smtClean="0"/>
              <a:t>Goldenrod</a:t>
            </a:r>
          </a:p>
          <a:p>
            <a:pPr>
              <a:buFont typeface="Wingdings" pitchFamily="2" charset="2"/>
              <a:buChar char="v"/>
            </a:pPr>
            <a:r>
              <a:rPr lang="en-US" sz="4800" dirty="0" smtClean="0"/>
              <a:t>Coneflower</a:t>
            </a:r>
          </a:p>
          <a:p>
            <a:pPr>
              <a:buFont typeface="Wingdings" pitchFamily="2" charset="2"/>
              <a:buChar char="v"/>
            </a:pPr>
            <a:r>
              <a:rPr lang="en-US" sz="4800" dirty="0" smtClean="0"/>
              <a:t>Mountain laurel</a:t>
            </a:r>
          </a:p>
          <a:p>
            <a:pPr>
              <a:buFont typeface="Wingdings" pitchFamily="2" charset="2"/>
              <a:buChar char="v"/>
            </a:pPr>
            <a:r>
              <a:rPr lang="en-US" sz="4800" dirty="0" smtClean="0"/>
              <a:t>Virginia Wild Rye</a:t>
            </a:r>
          </a:p>
          <a:p>
            <a:pPr>
              <a:buFont typeface="Wingdings" pitchFamily="2" charset="2"/>
              <a:buChar char="v"/>
            </a:pPr>
            <a:r>
              <a:rPr lang="en-US" sz="4800" dirty="0" smtClean="0"/>
              <a:t>Rattlesnake Fern</a:t>
            </a:r>
          </a:p>
          <a:p>
            <a:endParaRPr lang="en-US" dirty="0"/>
          </a:p>
        </p:txBody>
      </p:sp>
      <p:sp>
        <p:nvSpPr>
          <p:cNvPr id="4" name="Content Placeholder 3"/>
          <p:cNvSpPr>
            <a:spLocks noGrp="1"/>
          </p:cNvSpPr>
          <p:nvPr>
            <p:ph sz="half" idx="2"/>
          </p:nvPr>
        </p:nvSpPr>
        <p:spPr>
          <a:xfrm>
            <a:off x="4754880" y="1371600"/>
            <a:ext cx="3017520" cy="4756494"/>
          </a:xfrm>
        </p:spPr>
        <p:txBody>
          <a:bodyPr>
            <a:normAutofit fontScale="47500" lnSpcReduction="20000"/>
          </a:bodyPr>
          <a:lstStyle/>
          <a:p>
            <a:pPr>
              <a:buFont typeface="Wingdings" pitchFamily="2" charset="2"/>
              <a:buChar char="v"/>
            </a:pPr>
            <a:r>
              <a:rPr lang="en-US" sz="4800" dirty="0" smtClean="0"/>
              <a:t>Phlox</a:t>
            </a:r>
          </a:p>
          <a:p>
            <a:pPr>
              <a:buFont typeface="Wingdings" pitchFamily="2" charset="2"/>
              <a:buChar char="v"/>
            </a:pPr>
            <a:r>
              <a:rPr lang="en-US" sz="4800" dirty="0" smtClean="0"/>
              <a:t>Yarrow</a:t>
            </a:r>
          </a:p>
          <a:p>
            <a:pPr>
              <a:buFont typeface="Wingdings" pitchFamily="2" charset="2"/>
              <a:buChar char="v"/>
            </a:pPr>
            <a:r>
              <a:rPr lang="en-US" sz="4800" dirty="0" smtClean="0"/>
              <a:t>Canada Wild Rye</a:t>
            </a:r>
          </a:p>
          <a:p>
            <a:pPr>
              <a:buFont typeface="Wingdings" pitchFamily="2" charset="2"/>
              <a:buChar char="v"/>
            </a:pPr>
            <a:r>
              <a:rPr lang="en-US" sz="4800" dirty="0" smtClean="0"/>
              <a:t>Bottlebrush Grass</a:t>
            </a:r>
          </a:p>
          <a:p>
            <a:pPr>
              <a:buFont typeface="Wingdings" pitchFamily="2" charset="2"/>
              <a:buChar char="v"/>
            </a:pPr>
            <a:r>
              <a:rPr lang="en-US" sz="4800" dirty="0" smtClean="0"/>
              <a:t>Arrow wood</a:t>
            </a:r>
          </a:p>
          <a:p>
            <a:pPr>
              <a:buFont typeface="Wingdings" pitchFamily="2" charset="2"/>
              <a:buChar char="v"/>
            </a:pPr>
            <a:r>
              <a:rPr lang="en-US" sz="4800" dirty="0" smtClean="0"/>
              <a:t>Coreopsis</a:t>
            </a:r>
          </a:p>
          <a:p>
            <a:pPr>
              <a:buFont typeface="Wingdings" pitchFamily="2" charset="2"/>
              <a:buChar char="v"/>
            </a:pPr>
            <a:r>
              <a:rPr lang="en-US" sz="4800" dirty="0" smtClean="0"/>
              <a:t>Veronica</a:t>
            </a:r>
          </a:p>
          <a:p>
            <a:pPr>
              <a:buFont typeface="Wingdings" pitchFamily="2" charset="2"/>
              <a:buChar char="v"/>
            </a:pPr>
            <a:r>
              <a:rPr lang="en-US" sz="4800" dirty="0" smtClean="0"/>
              <a:t>Golden Seal</a:t>
            </a:r>
          </a:p>
          <a:p>
            <a:pPr>
              <a:buFont typeface="Wingdings" pitchFamily="2" charset="2"/>
              <a:buChar char="v"/>
            </a:pPr>
            <a:r>
              <a:rPr lang="en-US" sz="4800" dirty="0" smtClean="0"/>
              <a:t>Solomon’s Seal</a:t>
            </a:r>
          </a:p>
          <a:p>
            <a:pPr>
              <a:buFont typeface="Wingdings" pitchFamily="2" charset="2"/>
              <a:buChar char="v"/>
            </a:pPr>
            <a:r>
              <a:rPr lang="en-US" sz="4800" dirty="0" smtClean="0"/>
              <a:t>Blue stem grass</a:t>
            </a:r>
          </a:p>
          <a:p>
            <a:pPr>
              <a:buFont typeface="Wingdings" pitchFamily="2" charset="2"/>
              <a:buChar char="v"/>
            </a:pPr>
            <a:r>
              <a:rPr lang="en-US" sz="4800" dirty="0" smtClean="0"/>
              <a:t>Hay-scented grass</a:t>
            </a:r>
          </a:p>
          <a:p>
            <a:pPr>
              <a:buFont typeface="Wingdings" pitchFamily="2" charset="2"/>
              <a:buChar char="v"/>
            </a:pPr>
            <a:r>
              <a:rPr lang="en-US" sz="4800" dirty="0" smtClean="0"/>
              <a:t>Cardinal Flower</a:t>
            </a:r>
          </a:p>
          <a:p>
            <a:pPr>
              <a:buFont typeface="Wingdings" pitchFamily="2" charset="2"/>
              <a:buChar char="v"/>
            </a:pPr>
            <a:r>
              <a:rPr lang="en-US" sz="4800" dirty="0" smtClean="0"/>
              <a:t>Sweet Flag</a:t>
            </a:r>
          </a:p>
          <a:p>
            <a:pPr>
              <a:buNone/>
            </a:pPr>
            <a:endParaRPr lang="en-US" dirty="0"/>
          </a:p>
        </p:txBody>
      </p:sp>
      <p:pic>
        <p:nvPicPr>
          <p:cNvPr id="5" name="Picture 2" descr="C:\Documents and Settings\CHardy\Local Settings\Temporary Internet Files\Content.IE5\852VG1QN\MCj04325880000[1].png"/>
          <p:cNvPicPr>
            <a:picLocks noChangeAspect="1" noChangeArrowheads="1"/>
          </p:cNvPicPr>
          <p:nvPr/>
        </p:nvPicPr>
        <p:blipFill>
          <a:blip r:embed="rId2"/>
          <a:srcRect/>
          <a:stretch>
            <a:fillRect/>
          </a:stretch>
        </p:blipFill>
        <p:spPr bwMode="auto">
          <a:xfrm>
            <a:off x="7543800" y="228600"/>
            <a:ext cx="1218972" cy="121897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smtClean="0"/>
              <a:t>Local Gardens</a:t>
            </a:r>
            <a:endParaRPr lang="en-US" dirty="0"/>
          </a:p>
        </p:txBody>
      </p:sp>
      <p:pic>
        <p:nvPicPr>
          <p:cNvPr id="2050" name="Picture 2" descr="C:\Documents and Settings\CHardy\Desktop\raingardens\100_1564.jpg"/>
          <p:cNvPicPr>
            <a:picLocks noGrp="1" noChangeAspect="1" noChangeArrowheads="1"/>
          </p:cNvPicPr>
          <p:nvPr>
            <p:ph sz="half" idx="1"/>
          </p:nvPr>
        </p:nvPicPr>
        <p:blipFill>
          <a:blip r:embed="rId2" cstate="print"/>
          <a:srcRect/>
          <a:stretch>
            <a:fillRect/>
          </a:stretch>
        </p:blipFill>
        <p:spPr bwMode="auto">
          <a:xfrm>
            <a:off x="533400" y="1905000"/>
            <a:ext cx="3886201" cy="2914650"/>
          </a:xfrm>
          <a:prstGeom prst="rect">
            <a:avLst/>
          </a:prstGeom>
          <a:noFill/>
          <a:ln w="28575" cmpd="sng">
            <a:solidFill>
              <a:srgbClr val="00B050"/>
            </a:solidFill>
          </a:ln>
        </p:spPr>
      </p:pic>
      <p:pic>
        <p:nvPicPr>
          <p:cNvPr id="2051" name="Picture 3" descr="C:\Documents and Settings\CHardy\Desktop\raingardens\100_1571.jpg"/>
          <p:cNvPicPr>
            <a:picLocks noGrp="1" noChangeAspect="1" noChangeArrowheads="1"/>
          </p:cNvPicPr>
          <p:nvPr>
            <p:ph sz="half" idx="2"/>
          </p:nvPr>
        </p:nvPicPr>
        <p:blipFill>
          <a:blip r:embed="rId3" cstate="print"/>
          <a:stretch>
            <a:fillRect/>
          </a:stretch>
        </p:blipFill>
        <p:spPr bwMode="auto">
          <a:xfrm>
            <a:off x="4697311" y="2324100"/>
            <a:ext cx="3961015" cy="2971800"/>
          </a:xfrm>
          <a:prstGeom prst="rect">
            <a:avLst/>
          </a:prstGeom>
          <a:noFill/>
          <a:ln w="28575">
            <a:solidFill>
              <a:srgbClr val="00B050"/>
            </a:solidFill>
          </a:ln>
        </p:spPr>
      </p:pic>
      <p:sp>
        <p:nvSpPr>
          <p:cNvPr id="8" name="TextBox 7"/>
          <p:cNvSpPr txBox="1"/>
          <p:nvPr/>
        </p:nvSpPr>
        <p:spPr>
          <a:xfrm>
            <a:off x="914400" y="4953000"/>
            <a:ext cx="3200400" cy="1200329"/>
          </a:xfrm>
          <a:prstGeom prst="rect">
            <a:avLst/>
          </a:prstGeom>
          <a:noFill/>
        </p:spPr>
        <p:txBody>
          <a:bodyPr wrap="square" rtlCol="0">
            <a:spAutoFit/>
          </a:bodyPr>
          <a:lstStyle/>
          <a:p>
            <a:r>
              <a:rPr lang="en-US" dirty="0" smtClean="0"/>
              <a:t>Berkeley County Judicial Center- Martinsburg, WV</a:t>
            </a:r>
          </a:p>
          <a:p>
            <a:r>
              <a:rPr lang="en-US" dirty="0" smtClean="0"/>
              <a:t>Planted August 2007</a:t>
            </a:r>
          </a:p>
          <a:p>
            <a:r>
              <a:rPr lang="en-US" dirty="0" err="1" smtClean="0"/>
              <a:t>Opequon</a:t>
            </a:r>
            <a:r>
              <a:rPr lang="en-US" dirty="0" smtClean="0"/>
              <a:t> Creek Project Team</a:t>
            </a:r>
            <a:endParaRPr lang="en-US" dirty="0"/>
          </a:p>
        </p:txBody>
      </p:sp>
      <p:pic>
        <p:nvPicPr>
          <p:cNvPr id="10" name="Picture 2" descr="C:\Documents and Settings\CHardy\Local Settings\Temporary Internet Files\Content.IE5\852VG1QN\MCj04325880000[1].png"/>
          <p:cNvPicPr>
            <a:picLocks noChangeAspect="1" noChangeArrowheads="1"/>
          </p:cNvPicPr>
          <p:nvPr/>
        </p:nvPicPr>
        <p:blipFill>
          <a:blip r:embed="rId4"/>
          <a:srcRect/>
          <a:stretch>
            <a:fillRect/>
          </a:stretch>
        </p:blipFill>
        <p:spPr bwMode="auto">
          <a:xfrm>
            <a:off x="7543800" y="228600"/>
            <a:ext cx="1218972" cy="1218972"/>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Documents and Settings\CHardy\Desktop\N&amp;S Mill Creek\rain garden\Copy of IMG_0918.jpg"/>
          <p:cNvPicPr>
            <a:picLocks noGrp="1" noChangeAspect="1" noChangeArrowheads="1"/>
          </p:cNvPicPr>
          <p:nvPr>
            <p:ph sz="half" idx="2"/>
          </p:nvPr>
        </p:nvPicPr>
        <p:blipFill>
          <a:blip r:embed="rId2" cstate="print"/>
          <a:srcRect/>
          <a:stretch>
            <a:fillRect/>
          </a:stretch>
        </p:blipFill>
        <p:spPr bwMode="auto">
          <a:xfrm>
            <a:off x="152400" y="2057401"/>
            <a:ext cx="4323027" cy="3352800"/>
          </a:xfrm>
          <a:prstGeom prst="rect">
            <a:avLst/>
          </a:prstGeom>
          <a:noFill/>
          <a:ln w="28575" cmpd="sng">
            <a:solidFill>
              <a:srgbClr val="00B050"/>
            </a:solidFill>
          </a:ln>
        </p:spPr>
      </p:pic>
      <p:pic>
        <p:nvPicPr>
          <p:cNvPr id="3075" name="Picture 3" descr="C:\Documents and Settings\CHardy\Desktop\N&amp;S Mill Creek\rain garden\IMG_0929.jpg"/>
          <p:cNvPicPr>
            <a:picLocks noGrp="1" noChangeAspect="1" noChangeArrowheads="1"/>
          </p:cNvPicPr>
          <p:nvPr>
            <p:ph sz="quarter" idx="4"/>
          </p:nvPr>
        </p:nvPicPr>
        <p:blipFill>
          <a:blip r:embed="rId3" cstate="print"/>
          <a:srcRect/>
          <a:stretch>
            <a:fillRect/>
          </a:stretch>
        </p:blipFill>
        <p:spPr bwMode="auto">
          <a:xfrm>
            <a:off x="4648200" y="2057400"/>
            <a:ext cx="4337200" cy="3352801"/>
          </a:xfrm>
          <a:prstGeom prst="rect">
            <a:avLst/>
          </a:prstGeom>
          <a:noFill/>
          <a:ln w="28575" cmpd="sng">
            <a:solidFill>
              <a:srgbClr val="00B050"/>
            </a:solidFill>
          </a:ln>
        </p:spPr>
      </p:pic>
      <p:sp>
        <p:nvSpPr>
          <p:cNvPr id="12" name="TextBox 11"/>
          <p:cNvSpPr txBox="1"/>
          <p:nvPr/>
        </p:nvSpPr>
        <p:spPr>
          <a:xfrm>
            <a:off x="838200" y="5867400"/>
            <a:ext cx="6324600" cy="923330"/>
          </a:xfrm>
          <a:prstGeom prst="rect">
            <a:avLst/>
          </a:prstGeom>
          <a:noFill/>
        </p:spPr>
        <p:txBody>
          <a:bodyPr wrap="square" rtlCol="0">
            <a:spAutoFit/>
          </a:bodyPr>
          <a:lstStyle/>
          <a:p>
            <a:r>
              <a:rPr lang="en-US" dirty="0" err="1" smtClean="0"/>
              <a:t>Dorcas</a:t>
            </a:r>
            <a:r>
              <a:rPr lang="en-US" dirty="0" smtClean="0"/>
              <a:t> Elementary School- Mill Creek of the South Branch  Planted April 2008 in cooperation with local Master Gardeners</a:t>
            </a:r>
            <a:endParaRPr lang="en-US" dirty="0"/>
          </a:p>
        </p:txBody>
      </p:sp>
      <p:pic>
        <p:nvPicPr>
          <p:cNvPr id="14" name="Picture 2" descr="C:\Documents and Settings\CHardy\Local Settings\Temporary Internet Files\Content.IE5\852VG1QN\MCj04325880000[1].png"/>
          <p:cNvPicPr>
            <a:picLocks noChangeAspect="1" noChangeArrowheads="1"/>
          </p:cNvPicPr>
          <p:nvPr/>
        </p:nvPicPr>
        <p:blipFill>
          <a:blip r:embed="rId4"/>
          <a:srcRect/>
          <a:stretch>
            <a:fillRect/>
          </a:stretch>
        </p:blipFill>
        <p:spPr bwMode="auto">
          <a:xfrm>
            <a:off x="7543800" y="228600"/>
            <a:ext cx="1218972" cy="1218972"/>
          </a:xfrm>
          <a:prstGeom prst="rect">
            <a:avLst/>
          </a:prstGeom>
          <a:noFill/>
        </p:spPr>
      </p:pic>
      <p:sp>
        <p:nvSpPr>
          <p:cNvPr id="15" name="Rectangle 14"/>
          <p:cNvSpPr/>
          <p:nvPr/>
        </p:nvSpPr>
        <p:spPr>
          <a:xfrm>
            <a:off x="685800" y="838200"/>
            <a:ext cx="4800600" cy="769441"/>
          </a:xfrm>
          <a:prstGeom prst="rect">
            <a:avLst/>
          </a:prstGeom>
        </p:spPr>
        <p:txBody>
          <a:bodyPr wrap="square">
            <a:spAutoFit/>
          </a:bodyPr>
          <a:lstStyle/>
          <a:p>
            <a:r>
              <a:rPr lang="en-US" sz="4400" dirty="0" smtClean="0"/>
              <a:t>Local Gardens</a:t>
            </a:r>
            <a:endParaRPr lang="en-US" sz="4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WV_Potomac_Chesapeake inset.jpg"/>
          <p:cNvPicPr>
            <a:picLocks noGrp="1" noChangeAspect="1"/>
          </p:cNvPicPr>
          <p:nvPr>
            <p:ph idx="1"/>
          </p:nvPr>
        </p:nvPicPr>
        <p:blipFill>
          <a:blip r:embed="rId2"/>
          <a:stretch>
            <a:fillRect/>
          </a:stretch>
        </p:blipFill>
        <p:spPr>
          <a:xfrm>
            <a:off x="838200" y="1524000"/>
            <a:ext cx="5400300" cy="4572000"/>
          </a:xfrm>
        </p:spPr>
      </p:pic>
      <p:sp>
        <p:nvSpPr>
          <p:cNvPr id="3" name="Title 2"/>
          <p:cNvSpPr>
            <a:spLocks noGrp="1"/>
          </p:cNvSpPr>
          <p:nvPr>
            <p:ph type="title"/>
          </p:nvPr>
        </p:nvSpPr>
        <p:spPr/>
        <p:txBody>
          <a:bodyPr/>
          <a:lstStyle/>
          <a:p>
            <a:r>
              <a:rPr smtClean="0"/>
              <a:t>WV's Chesapeake Bay Program</a:t>
            </a:r>
            <a:endParaRPr lang="en-US" dirty="0"/>
          </a:p>
        </p:txBody>
      </p:sp>
      <p:sp>
        <p:nvSpPr>
          <p:cNvPr id="5" name="TextBox 4"/>
          <p:cNvSpPr txBox="1"/>
          <p:nvPr/>
        </p:nvSpPr>
        <p:spPr>
          <a:xfrm>
            <a:off x="6400800" y="1752600"/>
            <a:ext cx="2743200" cy="2308324"/>
          </a:xfrm>
          <a:prstGeom prst="rect">
            <a:avLst/>
          </a:prstGeom>
          <a:noFill/>
        </p:spPr>
        <p:txBody>
          <a:bodyPr wrap="square" rtlCol="0">
            <a:spAutoFit/>
          </a:bodyPr>
          <a:lstStyle/>
          <a:p>
            <a:pPr>
              <a:buFont typeface="Arial" pitchFamily="34" charset="0"/>
              <a:buChar char="•"/>
            </a:pPr>
            <a:endParaRPr lang="en-US" dirty="0" smtClean="0"/>
          </a:p>
          <a:p>
            <a:r>
              <a:rPr lang="en-US" dirty="0" smtClean="0"/>
              <a:t>Reduction of </a:t>
            </a:r>
          </a:p>
          <a:p>
            <a:endParaRPr lang="en-US" dirty="0" smtClean="0"/>
          </a:p>
          <a:p>
            <a:pPr>
              <a:buFont typeface="Arial" pitchFamily="34" charset="0"/>
              <a:buChar char="•"/>
            </a:pPr>
            <a:r>
              <a:rPr lang="en-US" dirty="0" smtClean="0"/>
              <a:t>Nutrients</a:t>
            </a:r>
          </a:p>
          <a:p>
            <a:pPr lvl="1">
              <a:buFont typeface="Arial" pitchFamily="34" charset="0"/>
              <a:buChar char="•"/>
            </a:pPr>
            <a:r>
              <a:rPr lang="en-US" dirty="0" smtClean="0"/>
              <a:t>Nitrogen</a:t>
            </a:r>
          </a:p>
          <a:p>
            <a:pPr lvl="1">
              <a:buFont typeface="Arial" pitchFamily="34" charset="0"/>
              <a:buChar char="•"/>
            </a:pPr>
            <a:r>
              <a:rPr lang="en-US" dirty="0" smtClean="0"/>
              <a:t>Phosphorous</a:t>
            </a:r>
          </a:p>
          <a:p>
            <a:pPr>
              <a:buFont typeface="Arial" pitchFamily="34" charset="0"/>
              <a:buChar char="•"/>
            </a:pPr>
            <a:r>
              <a:rPr lang="en-US" dirty="0" smtClean="0"/>
              <a:t>Sediment</a:t>
            </a:r>
          </a:p>
          <a:p>
            <a:pPr>
              <a:buFont typeface="Arial" pitchFamily="34" charset="0"/>
              <a:buChar char="•"/>
            </a:pPr>
            <a:r>
              <a:rPr lang="en-US" dirty="0" smtClean="0"/>
              <a:t>Other</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en-US" dirty="0" smtClean="0"/>
              <a:t>Fun Interpretive Signage</a:t>
            </a:r>
            <a:endParaRPr lang="en-US" dirty="0"/>
          </a:p>
        </p:txBody>
      </p:sp>
      <p:pic>
        <p:nvPicPr>
          <p:cNvPr id="4098" name="Picture 2" descr="C:\Documents and Settings\CHardy\Desktop\N&amp;S Mill Creek\rain garden\IMG_0922.jpg"/>
          <p:cNvPicPr>
            <a:picLocks noGrp="1" noChangeAspect="1" noChangeArrowheads="1"/>
          </p:cNvPicPr>
          <p:nvPr>
            <p:ph sz="half" idx="2"/>
          </p:nvPr>
        </p:nvPicPr>
        <p:blipFill>
          <a:blip r:embed="rId3" cstate="print"/>
          <a:stretch>
            <a:fillRect/>
          </a:stretch>
        </p:blipFill>
        <p:spPr bwMode="auto">
          <a:xfrm>
            <a:off x="457200" y="2643981"/>
            <a:ext cx="4038600" cy="3028950"/>
          </a:xfrm>
          <a:prstGeom prst="rect">
            <a:avLst/>
          </a:prstGeom>
          <a:noFill/>
          <a:ln w="28575" cmpd="sng">
            <a:solidFill>
              <a:srgbClr val="00B050"/>
            </a:solidFill>
          </a:ln>
        </p:spPr>
      </p:pic>
      <p:pic>
        <p:nvPicPr>
          <p:cNvPr id="4099" name="Picture 3" descr="C:\Documents and Settings\CHardy\Desktop\N&amp;S Mill Creek\rain garden\IMG_0931.jpg"/>
          <p:cNvPicPr>
            <a:picLocks noGrp="1" noChangeAspect="1" noChangeArrowheads="1"/>
          </p:cNvPicPr>
          <p:nvPr>
            <p:ph sz="quarter" idx="4"/>
          </p:nvPr>
        </p:nvPicPr>
        <p:blipFill>
          <a:blip r:embed="rId4" cstate="print"/>
          <a:stretch>
            <a:fillRect/>
          </a:stretch>
        </p:blipFill>
        <p:spPr bwMode="auto">
          <a:xfrm>
            <a:off x="5201643" y="2201863"/>
            <a:ext cx="2934890" cy="3913187"/>
          </a:xfrm>
          <a:prstGeom prst="rect">
            <a:avLst/>
          </a:prstGeom>
          <a:noFill/>
          <a:ln w="28575" cmpd="sng">
            <a:solidFill>
              <a:srgbClr val="00B050"/>
            </a:solidFill>
          </a:ln>
        </p:spPr>
      </p:pic>
      <p:sp>
        <p:nvSpPr>
          <p:cNvPr id="2" name="Title 1"/>
          <p:cNvSpPr>
            <a:spLocks noGrp="1"/>
          </p:cNvSpPr>
          <p:nvPr>
            <p:ph type="title"/>
          </p:nvPr>
        </p:nvSpPr>
        <p:spPr/>
        <p:txBody>
          <a:bodyPr/>
          <a:lstStyle/>
          <a:p>
            <a:r>
              <a:rPr lang="en-US" dirty="0" smtClean="0"/>
              <a:t>Fun Additions</a:t>
            </a:r>
            <a:endParaRPr lang="en-US" dirty="0"/>
          </a:p>
        </p:txBody>
      </p:sp>
      <p:sp>
        <p:nvSpPr>
          <p:cNvPr id="5" name="Text Placeholder 4"/>
          <p:cNvSpPr>
            <a:spLocks noGrp="1"/>
          </p:cNvSpPr>
          <p:nvPr>
            <p:ph type="body" idx="3"/>
          </p:nvPr>
        </p:nvSpPr>
        <p:spPr/>
        <p:txBody>
          <a:bodyPr>
            <a:normAutofit fontScale="92500" lnSpcReduction="10000"/>
          </a:bodyPr>
          <a:lstStyle/>
          <a:p>
            <a:r>
              <a:rPr lang="en-US" dirty="0" smtClean="0"/>
              <a:t>Add a Rain Barrel- Your plants will thank you!</a:t>
            </a:r>
            <a:endParaRPr lang="en-US" dirty="0"/>
          </a:p>
        </p:txBody>
      </p:sp>
      <p:pic>
        <p:nvPicPr>
          <p:cNvPr id="9" name="Picture 2" descr="C:\Documents and Settings\CHardy\Local Settings\Temporary Internet Files\Content.IE5\852VG1QN\MCj04325880000[1].png"/>
          <p:cNvPicPr>
            <a:picLocks noChangeAspect="1" noChangeArrowheads="1"/>
          </p:cNvPicPr>
          <p:nvPr/>
        </p:nvPicPr>
        <p:blipFill>
          <a:blip r:embed="rId5"/>
          <a:srcRect/>
          <a:stretch>
            <a:fillRect/>
          </a:stretch>
        </p:blipFill>
        <p:spPr bwMode="auto">
          <a:xfrm>
            <a:off x="7543800" y="228600"/>
            <a:ext cx="1218972" cy="121897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idx="1"/>
          </p:nvPr>
        </p:nvSpPr>
        <p:spPr/>
        <p:txBody>
          <a:bodyPr/>
          <a:lstStyle/>
          <a:p>
            <a:r>
              <a:rPr lang="en-US" dirty="0" smtClean="0"/>
              <a:t>Water Conservation Benefits</a:t>
            </a:r>
          </a:p>
          <a:p>
            <a:r>
              <a:rPr lang="en-US" dirty="0" smtClean="0"/>
              <a:t>Water usage increases by 30% in summer</a:t>
            </a:r>
          </a:p>
          <a:p>
            <a:r>
              <a:rPr lang="en-US" dirty="0" smtClean="0"/>
              <a:t>Storm water Management</a:t>
            </a:r>
          </a:p>
          <a:p>
            <a:r>
              <a:rPr lang="en-US" dirty="0" smtClean="0"/>
              <a:t>Raise environmental awareness!</a:t>
            </a:r>
          </a:p>
          <a:p>
            <a:r>
              <a:rPr lang="en-US" dirty="0" smtClean="0"/>
              <a:t>They’re FUN!  </a:t>
            </a:r>
          </a:p>
          <a:p>
            <a:pPr>
              <a:buNone/>
            </a:pPr>
            <a:endParaRPr lang="en-US" dirty="0" smtClean="0"/>
          </a:p>
          <a:p>
            <a:endParaRPr lang="en-US" dirty="0" smtClean="0"/>
          </a:p>
        </p:txBody>
      </p:sp>
      <p:sp>
        <p:nvSpPr>
          <p:cNvPr id="7" name="Title 6"/>
          <p:cNvSpPr>
            <a:spLocks noGrp="1"/>
          </p:cNvSpPr>
          <p:nvPr>
            <p:ph type="title"/>
          </p:nvPr>
        </p:nvSpPr>
        <p:spPr/>
        <p:txBody>
          <a:bodyPr/>
          <a:lstStyle/>
          <a:p>
            <a:r>
              <a:rPr lang="en-US" dirty="0" smtClean="0"/>
              <a:t>Why a Rain Barrel?  </a:t>
            </a:r>
            <a:endParaRPr lang="en-US" dirty="0"/>
          </a:p>
        </p:txBody>
      </p:sp>
      <p:pic>
        <p:nvPicPr>
          <p:cNvPr id="11" name="Picture 2" descr="C:\Documents and Settings\CHardy\Local Settings\Temporary Internet Files\Content.IE5\852VG1QN\MCj04325880000[1].png"/>
          <p:cNvPicPr>
            <a:picLocks noChangeAspect="1" noChangeArrowheads="1"/>
          </p:cNvPicPr>
          <p:nvPr/>
        </p:nvPicPr>
        <p:blipFill>
          <a:blip r:embed="rId3"/>
          <a:srcRect/>
          <a:stretch>
            <a:fillRect/>
          </a:stretch>
        </p:blipFill>
        <p:spPr bwMode="auto">
          <a:xfrm>
            <a:off x="7543800" y="228600"/>
            <a:ext cx="1218972" cy="1218972"/>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dirty="0" smtClean="0"/>
              <a:t>Compliments of the </a:t>
            </a:r>
            <a:r>
              <a:rPr lang="en-US" dirty="0" err="1" smtClean="0"/>
              <a:t>Opequon</a:t>
            </a:r>
            <a:r>
              <a:rPr lang="en-US" dirty="0" smtClean="0"/>
              <a:t> Project Team!</a:t>
            </a:r>
            <a:endParaRPr lang="en-US" dirty="0"/>
          </a:p>
        </p:txBody>
      </p:sp>
      <p:pic>
        <p:nvPicPr>
          <p:cNvPr id="13" name="Picture 2" descr="C:\Documents and Settings\CHardy\Local Settings\Temporary Internet Files\Content.IE5\852VG1QN\MCj04325880000[1].png"/>
          <p:cNvPicPr>
            <a:picLocks noChangeAspect="1" noChangeArrowheads="1"/>
          </p:cNvPicPr>
          <p:nvPr/>
        </p:nvPicPr>
        <p:blipFill>
          <a:blip r:embed="rId4"/>
          <a:srcRect/>
          <a:stretch>
            <a:fillRect/>
          </a:stretch>
        </p:blipFill>
        <p:spPr bwMode="auto">
          <a:xfrm>
            <a:off x="7543800" y="228600"/>
            <a:ext cx="1218972" cy="1218972"/>
          </a:xfrm>
          <a:prstGeom prst="rect">
            <a:avLst/>
          </a:prstGeom>
          <a:noFill/>
        </p:spPr>
      </p:pic>
      <p:graphicFrame>
        <p:nvGraphicFramePr>
          <p:cNvPr id="2051" name="Object 3">
            <a:hlinkClick r:id="rId5" action="ppaction://hlinkfile"/>
          </p:cNvPr>
          <p:cNvGraphicFramePr>
            <a:graphicFrameLocks noChangeAspect="1"/>
          </p:cNvGraphicFramePr>
          <p:nvPr/>
        </p:nvGraphicFramePr>
        <p:xfrm>
          <a:off x="3524250" y="3186113"/>
          <a:ext cx="2095500" cy="485775"/>
        </p:xfrm>
        <a:graphic>
          <a:graphicData uri="http://schemas.openxmlformats.org/presentationml/2006/ole">
            <p:oleObj spid="_x0000_s2051" name="Package" r:id="rId6" imgW="2095560" imgH="485640" progId="Package">
              <p:embed/>
            </p:oleObj>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2971800"/>
            <a:ext cx="9144000" cy="2133600"/>
          </a:xfrm>
        </p:spPr>
        <p:txBody>
          <a:bodyPr>
            <a:normAutofit fontScale="92500" lnSpcReduction="10000"/>
          </a:bodyPr>
          <a:lstStyle/>
          <a:p>
            <a:pPr algn="ctr">
              <a:buNone/>
            </a:pPr>
            <a:r>
              <a:rPr lang="en-US" dirty="0" smtClean="0"/>
              <a:t>West Virginia Conservation Agency </a:t>
            </a:r>
          </a:p>
          <a:p>
            <a:pPr algn="ctr">
              <a:buNone/>
            </a:pPr>
            <a:r>
              <a:rPr lang="en-US" dirty="0" smtClean="0"/>
              <a:t> 304.538.7581 </a:t>
            </a:r>
          </a:p>
          <a:p>
            <a:pPr algn="ctr">
              <a:buNone/>
            </a:pPr>
            <a:r>
              <a:rPr lang="en-US" dirty="0" smtClean="0"/>
              <a:t>    or</a:t>
            </a:r>
          </a:p>
          <a:p>
            <a:pPr algn="ctr">
              <a:buNone/>
            </a:pPr>
            <a:r>
              <a:rPr lang="en-US" dirty="0" smtClean="0"/>
              <a:t>WV Department of Environmental Protection </a:t>
            </a:r>
          </a:p>
          <a:p>
            <a:pPr algn="ctr">
              <a:buNone/>
            </a:pPr>
            <a:r>
              <a:rPr lang="en-US" dirty="0" smtClean="0"/>
              <a:t> 304.822.7266</a:t>
            </a:r>
          </a:p>
          <a:p>
            <a:endParaRPr lang="en-US" dirty="0" smtClean="0"/>
          </a:p>
          <a:p>
            <a:pPr lvl="1"/>
            <a:endParaRPr lang="en-US" dirty="0" smtClean="0"/>
          </a:p>
          <a:p>
            <a:pPr lvl="1">
              <a:buNone/>
            </a:pPr>
            <a:endParaRPr lang="en-US" dirty="0"/>
          </a:p>
        </p:txBody>
      </p:sp>
      <p:sp>
        <p:nvSpPr>
          <p:cNvPr id="3" name="Title 2"/>
          <p:cNvSpPr>
            <a:spLocks noGrp="1"/>
          </p:cNvSpPr>
          <p:nvPr>
            <p:ph type="title"/>
          </p:nvPr>
        </p:nvSpPr>
        <p:spPr/>
        <p:txBody>
          <a:bodyPr/>
          <a:lstStyle/>
          <a:p>
            <a:r>
              <a:rPr smtClean="0"/>
              <a:t>For More Information:</a:t>
            </a:r>
            <a:endParaRPr lang="en-US" dirty="0"/>
          </a:p>
        </p:txBody>
      </p:sp>
      <p:pic>
        <p:nvPicPr>
          <p:cNvPr id="4" name="MSj03882640000[1].wav">
            <a:hlinkClick r:id="" action="ppaction://media"/>
          </p:cNvPr>
          <p:cNvPicPr>
            <a:picLocks noRot="1" noChangeAspect="1"/>
          </p:cNvPicPr>
          <p:nvPr>
            <a:audioFile r:link="rId1"/>
          </p:nvPr>
        </p:nvPicPr>
        <p:blipFill>
          <a:blip r:embed="rId3"/>
          <a:stretch>
            <a:fillRect/>
          </a:stretch>
        </p:blipFill>
        <p:spPr>
          <a:xfrm>
            <a:off x="8382000" y="624840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3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0"/>
            <a:ext cx="7772400" cy="1362456"/>
          </a:xfrm>
        </p:spPr>
        <p:txBody>
          <a:bodyPr/>
          <a:lstStyle/>
          <a:p>
            <a:r>
              <a:rPr sz="3600" smtClean="0"/>
              <a:t>Your Personal Contribution to Cleaner Water- Catch On!</a:t>
            </a:r>
            <a:endParaRPr lang="en-US" sz="3600" dirty="0"/>
          </a:p>
        </p:txBody>
      </p:sp>
      <p:sp>
        <p:nvSpPr>
          <p:cNvPr id="5" name="Text Placeholder 4"/>
          <p:cNvSpPr>
            <a:spLocks noGrp="1"/>
          </p:cNvSpPr>
          <p:nvPr>
            <p:ph type="body" idx="1"/>
          </p:nvPr>
        </p:nvSpPr>
        <p:spPr/>
        <p:txBody>
          <a:bodyPr>
            <a:normAutofit/>
          </a:bodyPr>
          <a:lstStyle/>
          <a:p>
            <a:endParaRPr lang="en-US" dirty="0" smtClean="0"/>
          </a:p>
          <a:p>
            <a:endParaRPr lang="en-US" dirty="0"/>
          </a:p>
        </p:txBody>
      </p:sp>
      <p:sp>
        <p:nvSpPr>
          <p:cNvPr id="6" name="Rectangle 5"/>
          <p:cNvSpPr/>
          <p:nvPr/>
        </p:nvSpPr>
        <p:spPr>
          <a:xfrm>
            <a:off x="609600" y="1524000"/>
            <a:ext cx="7315200" cy="2031325"/>
          </a:xfrm>
          <a:prstGeom prst="rect">
            <a:avLst/>
          </a:prstGeom>
        </p:spPr>
        <p:txBody>
          <a:bodyPr wrap="square">
            <a:spAutoFit/>
          </a:bodyPr>
          <a:lstStyle/>
          <a:p>
            <a:r>
              <a:rPr lang="en-US" dirty="0">
                <a:latin typeface="+mj-lt"/>
              </a:rPr>
              <a:t>A "rain garden" is a man-made depression in the ground that is used as a landscape tool to improve water quality. The rain garden forms a "</a:t>
            </a:r>
            <a:r>
              <a:rPr lang="en-US" dirty="0" err="1">
                <a:latin typeface="+mj-lt"/>
              </a:rPr>
              <a:t>bioretention</a:t>
            </a:r>
            <a:r>
              <a:rPr lang="en-US" dirty="0">
                <a:latin typeface="+mj-lt"/>
              </a:rPr>
              <a:t> area" by collecting water runoff and storing it, permitting it to be filtered and slowly absorbed by the soil. </a:t>
            </a:r>
            <a:endParaRPr lang="en-US" dirty="0" smtClean="0">
              <a:latin typeface="+mj-lt"/>
            </a:endParaRPr>
          </a:p>
          <a:p>
            <a:endParaRPr lang="en-US" dirty="0">
              <a:latin typeface="+mj-lt"/>
            </a:endParaRPr>
          </a:p>
          <a:p>
            <a:r>
              <a:rPr lang="en-US" dirty="0"/>
              <a:t/>
            </a:r>
            <a:br>
              <a:rPr lang="en-US" dirty="0"/>
            </a:br>
            <a:endParaRPr lang="en-US" dirty="0"/>
          </a:p>
        </p:txBody>
      </p:sp>
      <p:pic>
        <p:nvPicPr>
          <p:cNvPr id="7" name="Picture 6" descr="rain_garden8.jpg"/>
          <p:cNvPicPr>
            <a:picLocks noChangeAspect="1"/>
          </p:cNvPicPr>
          <p:nvPr/>
        </p:nvPicPr>
        <p:blipFill>
          <a:blip r:embed="rId3"/>
          <a:stretch>
            <a:fillRect/>
          </a:stretch>
        </p:blipFill>
        <p:spPr>
          <a:xfrm>
            <a:off x="2209800" y="2971800"/>
            <a:ext cx="4503964" cy="3152775"/>
          </a:xfrm>
          <a:prstGeom prst="rect">
            <a:avLst/>
          </a:prstGeom>
          <a:ln w="25400" cmpd="sng">
            <a:solidFill>
              <a:srgbClr val="00B050"/>
            </a:solidFill>
          </a:ln>
        </p:spPr>
      </p:pic>
      <p:sp>
        <p:nvSpPr>
          <p:cNvPr id="8" name="TextBox 7"/>
          <p:cNvSpPr txBox="1"/>
          <p:nvPr/>
        </p:nvSpPr>
        <p:spPr>
          <a:xfrm>
            <a:off x="2590800" y="6248400"/>
            <a:ext cx="4114800" cy="230832"/>
          </a:xfrm>
          <a:prstGeom prst="rect">
            <a:avLst/>
          </a:prstGeom>
          <a:noFill/>
        </p:spPr>
        <p:txBody>
          <a:bodyPr wrap="square" rtlCol="0">
            <a:spAutoFit/>
          </a:bodyPr>
          <a:lstStyle/>
          <a:p>
            <a:r>
              <a:rPr lang="en-US" sz="900" dirty="0" smtClean="0"/>
              <a:t>Graphic compliments of Sleepy Creek Watershed Association</a:t>
            </a:r>
            <a:endParaRPr lang="en-US" sz="900" dirty="0"/>
          </a:p>
        </p:txBody>
      </p:sp>
      <p:pic>
        <p:nvPicPr>
          <p:cNvPr id="8194" name="Picture 2" descr="C:\Documents and Settings\CHardy\Local Settings\Temporary Internet Files\Content.IE5\852VG1QN\MCj04325880000[1].png"/>
          <p:cNvPicPr>
            <a:picLocks noChangeAspect="1" noChangeArrowheads="1"/>
          </p:cNvPicPr>
          <p:nvPr/>
        </p:nvPicPr>
        <p:blipFill>
          <a:blip r:embed="rId4"/>
          <a:srcRect/>
          <a:stretch>
            <a:fillRect/>
          </a:stretch>
        </p:blipFill>
        <p:spPr bwMode="auto">
          <a:xfrm>
            <a:off x="7467600" y="304800"/>
            <a:ext cx="1295172" cy="129517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229600" cy="4572000"/>
          </a:xfrm>
        </p:spPr>
        <p:txBody>
          <a:bodyPr>
            <a:normAutofit/>
          </a:bodyPr>
          <a:lstStyle/>
          <a:p>
            <a:r>
              <a:rPr lang="en-US" dirty="0" smtClean="0"/>
              <a:t>As cities and suburbs grow and replace our forests and agricultural land, increased runoff from impervious surfaces becomes a problem.</a:t>
            </a:r>
          </a:p>
          <a:p>
            <a:r>
              <a:rPr lang="en-US" dirty="0" smtClean="0"/>
              <a:t>Storm water runoff from developed areas increase flooding; carries pollutants from streets, parking lots and even lawns to local streams; and leads to costly municipal improvements in storm water treatment.  </a:t>
            </a:r>
          </a:p>
          <a:p>
            <a:endParaRPr lang="en-US" dirty="0"/>
          </a:p>
        </p:txBody>
      </p:sp>
      <p:sp>
        <p:nvSpPr>
          <p:cNvPr id="2" name="Title 1"/>
          <p:cNvSpPr>
            <a:spLocks noGrp="1"/>
          </p:cNvSpPr>
          <p:nvPr>
            <p:ph type="title"/>
          </p:nvPr>
        </p:nvSpPr>
        <p:spPr/>
        <p:txBody>
          <a:bodyPr>
            <a:normAutofit/>
          </a:bodyPr>
          <a:lstStyle/>
          <a:p>
            <a:r>
              <a:rPr lang="en-US" dirty="0" smtClean="0"/>
              <a:t>Why are rain gardens important?  </a:t>
            </a:r>
            <a:endParaRPr lang="en-US" dirty="0"/>
          </a:p>
        </p:txBody>
      </p:sp>
      <p:pic>
        <p:nvPicPr>
          <p:cNvPr id="7170" name="Picture 2" descr="C:\Documents and Settings\CHardy\Local Settings\Temporary Internet Files\Content.IE5\852VG1QN\MCj04325880000[1].png"/>
          <p:cNvPicPr>
            <a:picLocks noChangeAspect="1" noChangeArrowheads="1"/>
          </p:cNvPicPr>
          <p:nvPr/>
        </p:nvPicPr>
        <p:blipFill>
          <a:blip r:embed="rId2"/>
          <a:srcRect/>
          <a:stretch>
            <a:fillRect/>
          </a:stretch>
        </p:blipFill>
        <p:spPr bwMode="auto">
          <a:xfrm>
            <a:off x="7086600" y="4800600"/>
            <a:ext cx="1828572" cy="182857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2133600" y="2438400"/>
            <a:ext cx="4040188" cy="3845720"/>
          </a:xfrm>
        </p:spPr>
        <p:txBody>
          <a:bodyPr>
            <a:normAutofit lnSpcReduction="10000"/>
          </a:bodyPr>
          <a:lstStyle/>
          <a:p>
            <a:r>
              <a:rPr lang="en-US" dirty="0" smtClean="0"/>
              <a:t>Increased filtration</a:t>
            </a:r>
          </a:p>
          <a:p>
            <a:r>
              <a:rPr lang="en-US" dirty="0" smtClean="0"/>
              <a:t>Recharge aquifers</a:t>
            </a:r>
          </a:p>
          <a:p>
            <a:r>
              <a:rPr lang="en-US" dirty="0" smtClean="0"/>
              <a:t>Protection from flooding and drainage problems</a:t>
            </a:r>
          </a:p>
          <a:p>
            <a:r>
              <a:rPr lang="en-US" dirty="0" smtClean="0"/>
              <a:t>Water quality protection from pollutants</a:t>
            </a:r>
          </a:p>
          <a:p>
            <a:r>
              <a:rPr lang="en-US" dirty="0" smtClean="0"/>
              <a:t>Enhanced beauty</a:t>
            </a:r>
          </a:p>
          <a:p>
            <a:r>
              <a:rPr lang="en-US" dirty="0" smtClean="0"/>
              <a:t>Habitat for wildlife</a:t>
            </a:r>
          </a:p>
          <a:p>
            <a:r>
              <a:rPr lang="en-US" dirty="0" smtClean="0"/>
              <a:t>Low maintenance!</a:t>
            </a:r>
          </a:p>
          <a:p>
            <a:endParaRPr lang="en-US" dirty="0"/>
          </a:p>
        </p:txBody>
      </p:sp>
      <p:sp>
        <p:nvSpPr>
          <p:cNvPr id="2" name="Title 1"/>
          <p:cNvSpPr>
            <a:spLocks noGrp="1"/>
          </p:cNvSpPr>
          <p:nvPr>
            <p:ph type="title"/>
          </p:nvPr>
        </p:nvSpPr>
        <p:spPr>
          <a:xfrm>
            <a:off x="457200" y="381000"/>
            <a:ext cx="8229600" cy="1143000"/>
          </a:xfrm>
        </p:spPr>
        <p:txBody>
          <a:bodyPr>
            <a:normAutofit fontScale="90000"/>
          </a:bodyPr>
          <a:lstStyle/>
          <a:p>
            <a:pPr algn="ctr"/>
            <a:r>
              <a:rPr lang="en-US" dirty="0" smtClean="0"/>
              <a:t>Small thing?  Yes. </a:t>
            </a:r>
            <a:br>
              <a:rPr lang="en-US" dirty="0" smtClean="0"/>
            </a:br>
            <a:r>
              <a:rPr lang="en-US" dirty="0" smtClean="0"/>
              <a:t> Collectively- Big Benefits!</a:t>
            </a:r>
            <a:endParaRPr lang="en-US" dirty="0"/>
          </a:p>
        </p:txBody>
      </p:sp>
      <p:pic>
        <p:nvPicPr>
          <p:cNvPr id="4" name="Picture 2" descr="C:\Documents and Settings\CHardy\Local Settings\Temporary Internet Files\Content.IE5\852VG1QN\MCj04325880000[1].png"/>
          <p:cNvPicPr>
            <a:picLocks noChangeAspect="1" noChangeArrowheads="1"/>
          </p:cNvPicPr>
          <p:nvPr/>
        </p:nvPicPr>
        <p:blipFill>
          <a:blip r:embed="rId2"/>
          <a:srcRect/>
          <a:stretch>
            <a:fillRect/>
          </a:stretch>
        </p:blipFill>
        <p:spPr bwMode="auto">
          <a:xfrm>
            <a:off x="7543800" y="228600"/>
            <a:ext cx="1218972" cy="121897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7800" y="1371600"/>
            <a:ext cx="6400800" cy="2031325"/>
          </a:xfrm>
          <a:prstGeom prst="rect">
            <a:avLst/>
          </a:prstGeom>
        </p:spPr>
        <p:txBody>
          <a:bodyPr wrap="square">
            <a:spAutoFit/>
          </a:bodyPr>
          <a:lstStyle/>
          <a:p>
            <a:r>
              <a:rPr lang="en-US" b="1" i="1" dirty="0"/>
              <a:t>Who Should Create a Rain Garden</a:t>
            </a:r>
            <a:endParaRPr lang="en-US" dirty="0"/>
          </a:p>
          <a:p>
            <a:r>
              <a:rPr lang="en-US" dirty="0"/>
              <a:t>Rain gardens are suitable for any land use situation - residential, commercial, and industrial. A rain garden should be placed so that impervious surfaces will drain into the depression area. Its purpose is to minimize the volume and improve the quality of water entering conventional storm drains and nearby streams and rivers.</a:t>
            </a:r>
          </a:p>
        </p:txBody>
      </p:sp>
      <p:pic>
        <p:nvPicPr>
          <p:cNvPr id="3" name="Picture 2" descr="C:\Documents and Settings\CHardy\Local Settings\Temporary Internet Files\Content.IE5\852VG1QN\MCj04325880000[1].png"/>
          <p:cNvPicPr>
            <a:picLocks noChangeAspect="1" noChangeArrowheads="1"/>
          </p:cNvPicPr>
          <p:nvPr/>
        </p:nvPicPr>
        <p:blipFill>
          <a:blip r:embed="rId2"/>
          <a:srcRect/>
          <a:stretch>
            <a:fillRect/>
          </a:stretch>
        </p:blipFill>
        <p:spPr bwMode="auto">
          <a:xfrm>
            <a:off x="7543800" y="228600"/>
            <a:ext cx="1218972" cy="121897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704088"/>
            <a:ext cx="8305800" cy="972312"/>
          </a:xfrm>
        </p:spPr>
        <p:txBody>
          <a:bodyPr/>
          <a:lstStyle/>
          <a:p>
            <a:r>
              <a:rPr lang="en-US" dirty="0" smtClean="0"/>
              <a:t>FAQ’s</a:t>
            </a:r>
            <a:endParaRPr lang="en-US" dirty="0"/>
          </a:p>
        </p:txBody>
      </p:sp>
      <p:sp>
        <p:nvSpPr>
          <p:cNvPr id="8" name="TextBox 7"/>
          <p:cNvSpPr txBox="1"/>
          <p:nvPr/>
        </p:nvSpPr>
        <p:spPr>
          <a:xfrm>
            <a:off x="457200" y="1981200"/>
            <a:ext cx="8382000" cy="4401205"/>
          </a:xfrm>
          <a:prstGeom prst="rect">
            <a:avLst/>
          </a:prstGeom>
          <a:noFill/>
        </p:spPr>
        <p:txBody>
          <a:bodyPr wrap="square" rtlCol="0">
            <a:spAutoFit/>
          </a:bodyPr>
          <a:lstStyle/>
          <a:p>
            <a:pPr>
              <a:buFont typeface="Wingdings" pitchFamily="2" charset="2"/>
              <a:buChar char="v"/>
            </a:pPr>
            <a:r>
              <a:rPr lang="en-US" sz="2800" dirty="0" smtClean="0">
                <a:solidFill>
                  <a:schemeClr val="accent1"/>
                </a:solidFill>
              </a:rPr>
              <a:t>Does a rain garden form a pond?</a:t>
            </a:r>
          </a:p>
          <a:p>
            <a:r>
              <a:rPr lang="en-US" b="1" dirty="0" smtClean="0">
                <a:solidFill>
                  <a:srgbClr val="C00000"/>
                </a:solidFill>
              </a:rPr>
              <a:t>No, the rain water will soak in so that the garden is dry between rainfalls</a:t>
            </a:r>
            <a:r>
              <a:rPr lang="en-US" dirty="0" smtClean="0">
                <a:solidFill>
                  <a:srgbClr val="C00000"/>
                </a:solidFill>
              </a:rPr>
              <a:t>.</a:t>
            </a:r>
          </a:p>
          <a:p>
            <a:endParaRPr lang="en-US" sz="1400" dirty="0" smtClean="0"/>
          </a:p>
          <a:p>
            <a:pPr>
              <a:buFont typeface="Wingdings" pitchFamily="2" charset="2"/>
              <a:buChar char="v"/>
            </a:pPr>
            <a:r>
              <a:rPr lang="en-US" sz="2800" dirty="0" smtClean="0">
                <a:solidFill>
                  <a:schemeClr val="accent1"/>
                </a:solidFill>
              </a:rPr>
              <a:t>Are they a breeding ground for mosquitoes?</a:t>
            </a:r>
          </a:p>
          <a:p>
            <a:r>
              <a:rPr lang="en-US" b="1" dirty="0" smtClean="0">
                <a:solidFill>
                  <a:srgbClr val="C00000"/>
                </a:solidFill>
              </a:rPr>
              <a:t>No, mosquitoes need 7 to 12 days to lay eggs and hatch- water will stand in garden only a few hours</a:t>
            </a:r>
            <a:r>
              <a:rPr lang="en-US" sz="1400" b="1" dirty="0" smtClean="0">
                <a:solidFill>
                  <a:srgbClr val="C00000"/>
                </a:solidFill>
              </a:rPr>
              <a:t>.</a:t>
            </a:r>
          </a:p>
          <a:p>
            <a:endParaRPr lang="en-US" sz="1400" dirty="0" smtClean="0"/>
          </a:p>
          <a:p>
            <a:pPr>
              <a:buFont typeface="Wingdings" pitchFamily="2" charset="2"/>
              <a:buChar char="v"/>
            </a:pPr>
            <a:r>
              <a:rPr lang="en-US" sz="2800" dirty="0" smtClean="0">
                <a:solidFill>
                  <a:schemeClr val="accent1"/>
                </a:solidFill>
              </a:rPr>
              <a:t>Do they require lots of maintenance?</a:t>
            </a:r>
          </a:p>
          <a:p>
            <a:r>
              <a:rPr lang="en-US" b="1" dirty="0" smtClean="0">
                <a:solidFill>
                  <a:srgbClr val="C00000"/>
                </a:solidFill>
              </a:rPr>
              <a:t>They can be maintained with little effort after the plants are established.  Some weeding and watering will be needed first year or two.</a:t>
            </a:r>
          </a:p>
          <a:p>
            <a:endParaRPr lang="en-US" sz="1400" dirty="0" smtClean="0"/>
          </a:p>
          <a:p>
            <a:pPr>
              <a:buFont typeface="Wingdings" pitchFamily="2" charset="2"/>
              <a:buChar char="v"/>
            </a:pPr>
            <a:r>
              <a:rPr lang="en-US" sz="2800" dirty="0" smtClean="0">
                <a:solidFill>
                  <a:schemeClr val="accent1"/>
                </a:solidFill>
              </a:rPr>
              <a:t>Is a rain garden expensive?</a:t>
            </a:r>
          </a:p>
          <a:p>
            <a:r>
              <a:rPr lang="en-US" b="1" dirty="0" smtClean="0">
                <a:solidFill>
                  <a:srgbClr val="C00000"/>
                </a:solidFill>
              </a:rPr>
              <a:t>It doesn’t have to be!</a:t>
            </a:r>
          </a:p>
          <a:p>
            <a:endParaRPr lang="en-US" dirty="0"/>
          </a:p>
        </p:txBody>
      </p:sp>
      <p:pic>
        <p:nvPicPr>
          <p:cNvPr id="4" name="Picture 2" descr="C:\Documents and Settings\CHardy\Local Settings\Temporary Internet Files\Content.IE5\852VG1QN\MCj04325880000[1].png"/>
          <p:cNvPicPr>
            <a:picLocks noChangeAspect="1" noChangeArrowheads="1"/>
          </p:cNvPicPr>
          <p:nvPr/>
        </p:nvPicPr>
        <p:blipFill>
          <a:blip r:embed="rId2"/>
          <a:srcRect/>
          <a:stretch>
            <a:fillRect/>
          </a:stretch>
        </p:blipFill>
        <p:spPr bwMode="auto">
          <a:xfrm>
            <a:off x="7543800" y="228600"/>
            <a:ext cx="1218972" cy="1218972"/>
          </a:xfrm>
          <a:prstGeom prst="rect">
            <a:avLst/>
          </a:prstGeom>
          <a:noFill/>
        </p:spPr>
      </p:pic>
    </p:spTree>
  </p:cSld>
  <p:clrMapOvr>
    <a:masterClrMapping/>
  </p:clrMapOvr>
  <p:transition>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ainGardensmall.jpg"/>
          <p:cNvPicPr>
            <a:picLocks noChangeAspect="1"/>
          </p:cNvPicPr>
          <p:nvPr/>
        </p:nvPicPr>
        <p:blipFill>
          <a:blip r:embed="rId3"/>
          <a:stretch>
            <a:fillRect/>
          </a:stretch>
        </p:blipFill>
        <p:spPr>
          <a:xfrm>
            <a:off x="304800" y="533400"/>
            <a:ext cx="8582650" cy="5557266"/>
          </a:xfrm>
          <a:prstGeom prst="rect">
            <a:avLst/>
          </a:prstGeom>
          <a:ln w="25400" cmpd="sng">
            <a:solidFill>
              <a:srgbClr val="00B050"/>
            </a:solidFill>
          </a:ln>
        </p:spPr>
      </p:pic>
      <p:sp>
        <p:nvSpPr>
          <p:cNvPr id="3" name="Rectangle 2"/>
          <p:cNvSpPr/>
          <p:nvPr/>
        </p:nvSpPr>
        <p:spPr>
          <a:xfrm>
            <a:off x="2971800" y="6477000"/>
            <a:ext cx="5715000" cy="230832"/>
          </a:xfrm>
          <a:prstGeom prst="rect">
            <a:avLst/>
          </a:prstGeom>
        </p:spPr>
        <p:txBody>
          <a:bodyPr wrap="square">
            <a:spAutoFit/>
          </a:bodyPr>
          <a:lstStyle/>
          <a:p>
            <a:r>
              <a:rPr lang="en-US" sz="900" dirty="0" smtClean="0"/>
              <a:t>Graphic compliments of Sleepy Creek Watershed Association</a:t>
            </a:r>
            <a:endParaRPr lang="en-US" sz="900" dirty="0"/>
          </a:p>
        </p:txBody>
      </p:sp>
      <p:pic>
        <p:nvPicPr>
          <p:cNvPr id="4" name="Picture 2" descr="C:\Documents and Settings\CHardy\Local Settings\Temporary Internet Files\Content.IE5\852VG1QN\MCj04325880000[1].png"/>
          <p:cNvPicPr>
            <a:picLocks noChangeAspect="1" noChangeArrowheads="1"/>
          </p:cNvPicPr>
          <p:nvPr/>
        </p:nvPicPr>
        <p:blipFill>
          <a:blip r:embed="rId4"/>
          <a:srcRect/>
          <a:stretch>
            <a:fillRect/>
          </a:stretch>
        </p:blipFill>
        <p:spPr bwMode="auto">
          <a:xfrm>
            <a:off x="7543800" y="228600"/>
            <a:ext cx="1218972" cy="1218972"/>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Choosing the Right Spot</a:t>
            </a:r>
            <a:endParaRPr lang="en-US" dirty="0"/>
          </a:p>
        </p:txBody>
      </p:sp>
      <p:sp>
        <p:nvSpPr>
          <p:cNvPr id="3" name="TextBox 2"/>
          <p:cNvSpPr txBox="1"/>
          <p:nvPr/>
        </p:nvSpPr>
        <p:spPr>
          <a:xfrm>
            <a:off x="533400" y="2209800"/>
            <a:ext cx="8229600" cy="2585323"/>
          </a:xfrm>
          <a:prstGeom prst="rect">
            <a:avLst/>
          </a:prstGeom>
          <a:noFill/>
        </p:spPr>
        <p:txBody>
          <a:bodyPr wrap="square" rtlCol="0">
            <a:spAutoFit/>
          </a:bodyPr>
          <a:lstStyle/>
          <a:p>
            <a:pPr>
              <a:buFont typeface="Wingdings" pitchFamily="2" charset="2"/>
              <a:buChar char="v"/>
            </a:pPr>
            <a:r>
              <a:rPr lang="en-US" sz="2400" dirty="0" smtClean="0"/>
              <a:t>Take advantage of existing drainage pattern</a:t>
            </a:r>
          </a:p>
          <a:p>
            <a:pPr>
              <a:buFont typeface="Wingdings" pitchFamily="2" charset="2"/>
              <a:buChar char="v"/>
            </a:pPr>
            <a:r>
              <a:rPr lang="en-US" sz="2400" dirty="0" smtClean="0"/>
              <a:t>Note direction of runoff and where water collects by using the “water hose method”</a:t>
            </a:r>
          </a:p>
          <a:p>
            <a:pPr>
              <a:buFont typeface="Wingdings" pitchFamily="2" charset="2"/>
              <a:buChar char="v"/>
            </a:pPr>
            <a:r>
              <a:rPr lang="en-US" sz="2400" dirty="0" smtClean="0"/>
              <a:t>Resist areas where water stands</a:t>
            </a:r>
          </a:p>
          <a:p>
            <a:pPr>
              <a:buFont typeface="Wingdings" pitchFamily="2" charset="2"/>
              <a:buChar char="v"/>
            </a:pPr>
            <a:r>
              <a:rPr lang="en-US" sz="2400" dirty="0" smtClean="0"/>
              <a:t>Every site is unique!</a:t>
            </a:r>
          </a:p>
          <a:p>
            <a:pPr>
              <a:buFont typeface="Wingdings" pitchFamily="2" charset="2"/>
              <a:buChar char="v"/>
            </a:pPr>
            <a:r>
              <a:rPr lang="en-US" sz="2400" dirty="0" smtClean="0"/>
              <a:t>Check your soils</a:t>
            </a:r>
          </a:p>
          <a:p>
            <a:endParaRPr lang="en-US" dirty="0"/>
          </a:p>
        </p:txBody>
      </p:sp>
      <p:pic>
        <p:nvPicPr>
          <p:cNvPr id="4" name="Picture 2" descr="C:\Documents and Settings\CHardy\Local Settings\Temporary Internet Files\Content.IE5\852VG1QN\MCj04325880000[1].png"/>
          <p:cNvPicPr>
            <a:picLocks noChangeAspect="1" noChangeArrowheads="1"/>
          </p:cNvPicPr>
          <p:nvPr/>
        </p:nvPicPr>
        <p:blipFill>
          <a:blip r:embed="rId2"/>
          <a:srcRect/>
          <a:stretch>
            <a:fillRect/>
          </a:stretch>
        </p:blipFill>
        <p:spPr bwMode="auto">
          <a:xfrm>
            <a:off x="7543800" y="228600"/>
            <a:ext cx="1218972" cy="1218972"/>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495</TotalTime>
  <Words>1149</Words>
  <Application>Microsoft Office PowerPoint</Application>
  <PresentationFormat>On-screen Show (4:3)</PresentationFormat>
  <Paragraphs>165</Paragraphs>
  <Slides>23</Slides>
  <Notes>7</Notes>
  <HiddenSlides>0</HiddenSlides>
  <MMClips>2</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5" baseType="lpstr">
      <vt:lpstr>Paper</vt:lpstr>
      <vt:lpstr>Package</vt:lpstr>
      <vt:lpstr>Rain Gardens</vt:lpstr>
      <vt:lpstr>WV's Chesapeake Bay Program</vt:lpstr>
      <vt:lpstr>Your Personal Contribution to Cleaner Water- Catch On!</vt:lpstr>
      <vt:lpstr>Why are rain gardens important?  </vt:lpstr>
      <vt:lpstr>Small thing?  Yes.   Collectively- Big Benefits!</vt:lpstr>
      <vt:lpstr>Slide 6</vt:lpstr>
      <vt:lpstr>FAQ’s</vt:lpstr>
      <vt:lpstr>Slide 8</vt:lpstr>
      <vt:lpstr>Choosing the Right Spot</vt:lpstr>
      <vt:lpstr>Tips for Location</vt:lpstr>
      <vt:lpstr>Design With End In Mind!</vt:lpstr>
      <vt:lpstr>Sizing your garden</vt:lpstr>
      <vt:lpstr>Layers of a Rain Garden</vt:lpstr>
      <vt:lpstr>Start Digging!</vt:lpstr>
      <vt:lpstr>Add Your Plants</vt:lpstr>
      <vt:lpstr>Maintenance</vt:lpstr>
      <vt:lpstr>Suggested Plants</vt:lpstr>
      <vt:lpstr>Local Gardens</vt:lpstr>
      <vt:lpstr>Slide 19</vt:lpstr>
      <vt:lpstr>Fun Additions</vt:lpstr>
      <vt:lpstr>Why a Rain Barrel?  </vt:lpstr>
      <vt:lpstr>Compliments of the Opequon Project Team!</vt:lpstr>
      <vt:lpstr>For More Information:</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Rain Gardens</dc:title>
  <dc:creator> </dc:creator>
  <cp:lastModifiedBy> </cp:lastModifiedBy>
  <cp:revision>53</cp:revision>
  <dcterms:created xsi:type="dcterms:W3CDTF">2009-03-12T13:18:10Z</dcterms:created>
  <dcterms:modified xsi:type="dcterms:W3CDTF">2009-04-25T14:48:43Z</dcterms:modified>
</cp:coreProperties>
</file>